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3" r:id="rId6"/>
    <p:sldId id="301" r:id="rId7"/>
    <p:sldId id="296" r:id="rId8"/>
    <p:sldId id="264" r:id="rId9"/>
    <p:sldId id="306" r:id="rId10"/>
    <p:sldId id="265" r:id="rId11"/>
    <p:sldId id="280" r:id="rId12"/>
    <p:sldId id="266" r:id="rId13"/>
    <p:sldId id="295" r:id="rId14"/>
    <p:sldId id="261" r:id="rId15"/>
    <p:sldId id="262" r:id="rId16"/>
    <p:sldId id="283" r:id="rId17"/>
    <p:sldId id="268" r:id="rId18"/>
    <p:sldId id="269" r:id="rId19"/>
    <p:sldId id="267" r:id="rId20"/>
    <p:sldId id="276" r:id="rId21"/>
    <p:sldId id="270" r:id="rId22"/>
    <p:sldId id="303" r:id="rId23"/>
    <p:sldId id="271" r:id="rId24"/>
    <p:sldId id="305" r:id="rId25"/>
    <p:sldId id="273" r:id="rId26"/>
    <p:sldId id="307" r:id="rId27"/>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633D"/>
    <a:srgbClr val="E7E6BC"/>
    <a:srgbClr val="887E4E"/>
    <a:srgbClr val="EBE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5" autoAdjust="0"/>
    <p:restoredTop sz="95294" autoAdjust="0"/>
  </p:normalViewPr>
  <p:slideViewPr>
    <p:cSldViewPr>
      <p:cViewPr>
        <p:scale>
          <a:sx n="75" d="100"/>
          <a:sy n="75" d="100"/>
        </p:scale>
        <p:origin x="-1050" y="138"/>
      </p:cViewPr>
      <p:guideLst>
        <p:guide orient="horz" pos="2448"/>
        <p:guide pos="316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cuments\Annual%20Report\DV%20SA%20FY%2012-13%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Domestic Violence </a:t>
            </a:r>
          </a:p>
          <a:p>
            <a:pPr>
              <a:defRPr sz="1400"/>
            </a:pPr>
            <a:r>
              <a:rPr lang="en-US" sz="1400" dirty="0" smtClean="0"/>
              <a:t>Clients Served </a:t>
            </a:r>
            <a:r>
              <a:rPr lang="en-US" sz="1400" dirty="0"/>
              <a:t>in Person</a:t>
            </a:r>
          </a:p>
        </c:rich>
      </c:tx>
      <c:layout>
        <c:manualLayout>
          <c:xMode val="edge"/>
          <c:yMode val="edge"/>
          <c:x val="0.27981481481481479"/>
          <c:y val="4.2258488854184921E-2"/>
        </c:manualLayout>
      </c:layout>
      <c:overlay val="0"/>
    </c:title>
    <c:autoTitleDeleted val="0"/>
    <c:plotArea>
      <c:layout/>
      <c:barChart>
        <c:barDir val="col"/>
        <c:grouping val="clustered"/>
        <c:varyColors val="0"/>
        <c:ser>
          <c:idx val="0"/>
          <c:order val="0"/>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'Served in Person'!$A$1:$C$1</c:f>
              <c:strCache>
                <c:ptCount val="3"/>
                <c:pt idx="0">
                  <c:v>Surry</c:v>
                </c:pt>
                <c:pt idx="1">
                  <c:v>Stokes</c:v>
                </c:pt>
                <c:pt idx="2">
                  <c:v>Yadkin</c:v>
                </c:pt>
              </c:strCache>
            </c:strRef>
          </c:cat>
          <c:val>
            <c:numRef>
              <c:f>'Served in Person'!$A$2:$C$2</c:f>
              <c:numCache>
                <c:formatCode>General</c:formatCode>
                <c:ptCount val="3"/>
                <c:pt idx="0">
                  <c:v>681</c:v>
                </c:pt>
                <c:pt idx="1">
                  <c:v>559</c:v>
                </c:pt>
                <c:pt idx="2">
                  <c:v>425</c:v>
                </c:pt>
              </c:numCache>
            </c:numRef>
          </c:val>
        </c:ser>
        <c:dLbls>
          <c:dLblPos val="ctr"/>
          <c:showLegendKey val="0"/>
          <c:showVal val="1"/>
          <c:showCatName val="0"/>
          <c:showSerName val="0"/>
          <c:showPercent val="0"/>
          <c:showBubbleSize val="0"/>
        </c:dLbls>
        <c:gapWidth val="150"/>
        <c:axId val="72258688"/>
        <c:axId val="87313792"/>
      </c:barChart>
      <c:catAx>
        <c:axId val="72258688"/>
        <c:scaling>
          <c:orientation val="minMax"/>
        </c:scaling>
        <c:delete val="0"/>
        <c:axPos val="b"/>
        <c:majorTickMark val="out"/>
        <c:minorTickMark val="none"/>
        <c:tickLblPos val="nextTo"/>
        <c:crossAx val="87313792"/>
        <c:crosses val="autoZero"/>
        <c:auto val="1"/>
        <c:lblAlgn val="ctr"/>
        <c:lblOffset val="100"/>
        <c:noMultiLvlLbl val="0"/>
      </c:catAx>
      <c:valAx>
        <c:axId val="87313792"/>
        <c:scaling>
          <c:orientation val="minMax"/>
        </c:scaling>
        <c:delete val="0"/>
        <c:axPos val="l"/>
        <c:majorGridlines/>
        <c:numFmt formatCode="General" sourceLinked="1"/>
        <c:majorTickMark val="out"/>
        <c:minorTickMark val="none"/>
        <c:tickLblPos val="nextTo"/>
        <c:crossAx val="7225868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Trips </a:t>
            </a:r>
            <a:r>
              <a:rPr lang="en-US" dirty="0" smtClean="0"/>
              <a:t>FY 2012-2013</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Sheet1!$O$5</c:f>
              <c:strCache>
                <c:ptCount val="1"/>
                <c:pt idx="0">
                  <c:v>Total Trips 2012-2013</c:v>
                </c:pt>
              </c:strCache>
            </c:strRef>
          </c:tx>
          <c:invertIfNegative val="0"/>
          <c:cat>
            <c:strRef>
              <c:f>Sheet1!$N$6:$N$10</c:f>
              <c:strCache>
                <c:ptCount val="5"/>
                <c:pt idx="0">
                  <c:v>Davie</c:v>
                </c:pt>
                <c:pt idx="1">
                  <c:v>Stokes</c:v>
                </c:pt>
                <c:pt idx="2">
                  <c:v>Surry</c:v>
                </c:pt>
                <c:pt idx="3">
                  <c:v>Yadkin</c:v>
                </c:pt>
                <c:pt idx="4">
                  <c:v>Total</c:v>
                </c:pt>
              </c:strCache>
            </c:strRef>
          </c:cat>
          <c:val>
            <c:numRef>
              <c:f>Sheet1!$O$6:$O$10</c:f>
              <c:numCache>
                <c:formatCode>_(* #,##0_);_(* \(#,##0\);_(* "-"??_);_(@_)</c:formatCode>
                <c:ptCount val="5"/>
                <c:pt idx="0">
                  <c:v>53946</c:v>
                </c:pt>
                <c:pt idx="1">
                  <c:v>18750</c:v>
                </c:pt>
                <c:pt idx="2">
                  <c:v>75656</c:v>
                </c:pt>
                <c:pt idx="3">
                  <c:v>31409</c:v>
                </c:pt>
                <c:pt idx="4">
                  <c:v>179761</c:v>
                </c:pt>
              </c:numCache>
            </c:numRef>
          </c:val>
        </c:ser>
        <c:dLbls>
          <c:showLegendKey val="0"/>
          <c:showVal val="1"/>
          <c:showCatName val="0"/>
          <c:showSerName val="0"/>
          <c:showPercent val="0"/>
          <c:showBubbleSize val="0"/>
        </c:dLbls>
        <c:gapWidth val="150"/>
        <c:shape val="cylinder"/>
        <c:axId val="106971136"/>
        <c:axId val="106972672"/>
        <c:axId val="0"/>
      </c:bar3DChart>
      <c:catAx>
        <c:axId val="106971136"/>
        <c:scaling>
          <c:orientation val="minMax"/>
        </c:scaling>
        <c:delete val="0"/>
        <c:axPos val="b"/>
        <c:majorTickMark val="out"/>
        <c:minorTickMark val="none"/>
        <c:tickLblPos val="nextTo"/>
        <c:crossAx val="106972672"/>
        <c:crosses val="autoZero"/>
        <c:auto val="1"/>
        <c:lblAlgn val="ctr"/>
        <c:lblOffset val="100"/>
        <c:noMultiLvlLbl val="0"/>
      </c:catAx>
      <c:valAx>
        <c:axId val="106972672"/>
        <c:scaling>
          <c:orientation val="minMax"/>
        </c:scaling>
        <c:delete val="0"/>
        <c:axPos val="l"/>
        <c:majorGridlines/>
        <c:numFmt formatCode="_(* #,##0_);_(* \(#,##0\);_(* &quot;-&quot;??_);_(@_)" sourceLinked="1"/>
        <c:majorTickMark val="out"/>
        <c:minorTickMark val="none"/>
        <c:tickLblPos val="nextTo"/>
        <c:crossAx val="10697113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Sheet1!$B$17</c:f>
              <c:strCache>
                <c:ptCount val="1"/>
                <c:pt idx="0">
                  <c:v>Total Clients Served FY 2012-2013</c:v>
                </c:pt>
              </c:strCache>
            </c:strRef>
          </c:tx>
          <c:invertIfNegative val="0"/>
          <c:cat>
            <c:strRef>
              <c:f>Sheet1!$A$18:$A$22</c:f>
              <c:strCache>
                <c:ptCount val="5"/>
                <c:pt idx="0">
                  <c:v>Davie</c:v>
                </c:pt>
                <c:pt idx="1">
                  <c:v>Stokes</c:v>
                </c:pt>
                <c:pt idx="2">
                  <c:v>Surry</c:v>
                </c:pt>
                <c:pt idx="3">
                  <c:v>Yadkin</c:v>
                </c:pt>
                <c:pt idx="4">
                  <c:v>Total</c:v>
                </c:pt>
              </c:strCache>
            </c:strRef>
          </c:cat>
          <c:val>
            <c:numRef>
              <c:f>Sheet1!$B$18:$B$22</c:f>
              <c:numCache>
                <c:formatCode>_(* #,##0_);_(* \(#,##0\);_(* "-"??_);_(@_)</c:formatCode>
                <c:ptCount val="5"/>
                <c:pt idx="0">
                  <c:v>911</c:v>
                </c:pt>
                <c:pt idx="1">
                  <c:v>443</c:v>
                </c:pt>
                <c:pt idx="2">
                  <c:v>1312</c:v>
                </c:pt>
                <c:pt idx="3">
                  <c:v>1050</c:v>
                </c:pt>
                <c:pt idx="4">
                  <c:v>3716</c:v>
                </c:pt>
              </c:numCache>
            </c:numRef>
          </c:val>
        </c:ser>
        <c:dLbls>
          <c:showLegendKey val="0"/>
          <c:showVal val="1"/>
          <c:showCatName val="0"/>
          <c:showSerName val="0"/>
          <c:showPercent val="0"/>
          <c:showBubbleSize val="0"/>
        </c:dLbls>
        <c:gapWidth val="150"/>
        <c:shape val="cylinder"/>
        <c:axId val="107108608"/>
        <c:axId val="107126784"/>
        <c:axId val="0"/>
      </c:bar3DChart>
      <c:catAx>
        <c:axId val="107108608"/>
        <c:scaling>
          <c:orientation val="minMax"/>
        </c:scaling>
        <c:delete val="0"/>
        <c:axPos val="b"/>
        <c:majorTickMark val="out"/>
        <c:minorTickMark val="none"/>
        <c:tickLblPos val="nextTo"/>
        <c:crossAx val="107126784"/>
        <c:crosses val="autoZero"/>
        <c:auto val="1"/>
        <c:lblAlgn val="ctr"/>
        <c:lblOffset val="100"/>
        <c:noMultiLvlLbl val="0"/>
      </c:catAx>
      <c:valAx>
        <c:axId val="107126784"/>
        <c:scaling>
          <c:orientation val="minMax"/>
        </c:scaling>
        <c:delete val="0"/>
        <c:axPos val="l"/>
        <c:majorGridlines/>
        <c:numFmt formatCode="_(* #,##0_);_(* \(#,##0\);_(* &quot;-&quot;??_);_(@_)" sourceLinked="1"/>
        <c:majorTickMark val="out"/>
        <c:minorTickMark val="none"/>
        <c:tickLblPos val="nextTo"/>
        <c:crossAx val="10710860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Weatherization</a:t>
            </a:r>
            <a:r>
              <a:rPr lang="en-US" baseline="0"/>
              <a:t> Measures FY 2012-2013</a:t>
            </a:r>
            <a:endParaRPr lang="en-US"/>
          </a:p>
        </c:rich>
      </c:tx>
      <c:layout/>
      <c:overlay val="0"/>
    </c:title>
    <c:autoTitleDeleted val="0"/>
    <c:plotArea>
      <c:layout/>
      <c:barChart>
        <c:barDir val="col"/>
        <c:grouping val="clustered"/>
        <c:varyColors val="0"/>
        <c:ser>
          <c:idx val="0"/>
          <c:order val="0"/>
          <c:tx>
            <c:strRef>
              <c:f>WAP!$B$3</c:f>
              <c:strCache>
                <c:ptCount val="1"/>
                <c:pt idx="0">
                  <c:v>Davie</c:v>
                </c:pt>
              </c:strCache>
            </c:strRef>
          </c:tx>
          <c:invertIfNegative val="0"/>
          <c:cat>
            <c:strRef>
              <c:f>WAP!$A$4:$A$29</c:f>
              <c:strCache>
                <c:ptCount val="26"/>
                <c:pt idx="0">
                  <c:v>Air Sealing</c:v>
                </c:pt>
                <c:pt idx="1">
                  <c:v>CO/Smoke Alarms</c:v>
                </c:pt>
                <c:pt idx="2">
                  <c:v>Fluorescent Lights (CFL)</c:v>
                </c:pt>
                <c:pt idx="3">
                  <c:v>Evaluate, Clean and Tune (ECT)</c:v>
                </c:pt>
                <c:pt idx="4">
                  <c:v>Final Audit</c:v>
                </c:pt>
                <c:pt idx="5">
                  <c:v>Floor Repair</c:v>
                </c:pt>
                <c:pt idx="6">
                  <c:v>Furn. Filters, Aerators, Heat Waste</c:v>
                </c:pt>
                <c:pt idx="7">
                  <c:v>Incidental Repairs</c:v>
                </c:pt>
                <c:pt idx="8">
                  <c:v>Initial Audit</c:v>
                </c:pt>
                <c:pt idx="9">
                  <c:v>Installed Refrigerator</c:v>
                </c:pt>
                <c:pt idx="10">
                  <c:v>Installed Range Hood</c:v>
                </c:pt>
                <c:pt idx="11">
                  <c:v>Installed Vent/Exhaust</c:v>
                </c:pt>
                <c:pt idx="12">
                  <c:v>Vapor Barrier</c:v>
                </c:pt>
                <c:pt idx="13">
                  <c:v>Insulate Attic/Roof</c:v>
                </c:pt>
                <c:pt idx="14">
                  <c:v>Insulate Floor/Belly</c:v>
                </c:pt>
                <c:pt idx="15">
                  <c:v>Insulate Walls</c:v>
                </c:pt>
                <c:pt idx="16">
                  <c:v>Insulation Repair</c:v>
                </c:pt>
                <c:pt idx="17">
                  <c:v>Low-Flow Showerhead</c:v>
                </c:pt>
                <c:pt idx="18">
                  <c:v>Minor Plumbing Repair</c:v>
                </c:pt>
                <c:pt idx="19">
                  <c:v>Water Heater Repair/Replacement</c:v>
                </c:pt>
                <c:pt idx="20">
                  <c:v>Pipe Insulation </c:v>
                </c:pt>
                <c:pt idx="21">
                  <c:v>Repair Belly of Mobile Home</c:v>
                </c:pt>
                <c:pt idx="22">
                  <c:v>Windows/Doors, Crawl Space</c:v>
                </c:pt>
                <c:pt idx="23">
                  <c:v>Replace Duct Boots</c:v>
                </c:pt>
                <c:pt idx="24">
                  <c:v>Seal/Insulate Ducts</c:v>
                </c:pt>
                <c:pt idx="25">
                  <c:v>Water Heater Jackets</c:v>
                </c:pt>
              </c:strCache>
            </c:strRef>
          </c:cat>
          <c:val>
            <c:numRef>
              <c:f>WAP!$B$4:$B$29</c:f>
              <c:numCache>
                <c:formatCode>General</c:formatCode>
                <c:ptCount val="26"/>
                <c:pt idx="0">
                  <c:v>11</c:v>
                </c:pt>
                <c:pt idx="1">
                  <c:v>3</c:v>
                </c:pt>
                <c:pt idx="2">
                  <c:v>2</c:v>
                </c:pt>
                <c:pt idx="3">
                  <c:v>1</c:v>
                </c:pt>
                <c:pt idx="4">
                  <c:v>4</c:v>
                </c:pt>
                <c:pt idx="5">
                  <c:v>0</c:v>
                </c:pt>
                <c:pt idx="6">
                  <c:v>5</c:v>
                </c:pt>
                <c:pt idx="7">
                  <c:v>0</c:v>
                </c:pt>
                <c:pt idx="8">
                  <c:v>4</c:v>
                </c:pt>
                <c:pt idx="9">
                  <c:v>1</c:v>
                </c:pt>
                <c:pt idx="10">
                  <c:v>0</c:v>
                </c:pt>
                <c:pt idx="11">
                  <c:v>10</c:v>
                </c:pt>
                <c:pt idx="12">
                  <c:v>3</c:v>
                </c:pt>
                <c:pt idx="13">
                  <c:v>7</c:v>
                </c:pt>
                <c:pt idx="14">
                  <c:v>4</c:v>
                </c:pt>
                <c:pt idx="15">
                  <c:v>1</c:v>
                </c:pt>
                <c:pt idx="16">
                  <c:v>1</c:v>
                </c:pt>
                <c:pt idx="17">
                  <c:v>1</c:v>
                </c:pt>
                <c:pt idx="18">
                  <c:v>1</c:v>
                </c:pt>
                <c:pt idx="19">
                  <c:v>0</c:v>
                </c:pt>
                <c:pt idx="20">
                  <c:v>1</c:v>
                </c:pt>
                <c:pt idx="21">
                  <c:v>0</c:v>
                </c:pt>
                <c:pt idx="22">
                  <c:v>1</c:v>
                </c:pt>
                <c:pt idx="23">
                  <c:v>1</c:v>
                </c:pt>
                <c:pt idx="24">
                  <c:v>5</c:v>
                </c:pt>
                <c:pt idx="25">
                  <c:v>2</c:v>
                </c:pt>
              </c:numCache>
            </c:numRef>
          </c:val>
        </c:ser>
        <c:ser>
          <c:idx val="1"/>
          <c:order val="1"/>
          <c:tx>
            <c:strRef>
              <c:f>WAP!$C$3</c:f>
              <c:strCache>
                <c:ptCount val="1"/>
                <c:pt idx="0">
                  <c:v>Stokes</c:v>
                </c:pt>
              </c:strCache>
            </c:strRef>
          </c:tx>
          <c:invertIfNegative val="0"/>
          <c:cat>
            <c:strRef>
              <c:f>WAP!$A$4:$A$29</c:f>
              <c:strCache>
                <c:ptCount val="26"/>
                <c:pt idx="0">
                  <c:v>Air Sealing</c:v>
                </c:pt>
                <c:pt idx="1">
                  <c:v>CO/Smoke Alarms</c:v>
                </c:pt>
                <c:pt idx="2">
                  <c:v>Fluorescent Lights (CFL)</c:v>
                </c:pt>
                <c:pt idx="3">
                  <c:v>Evaluate, Clean and Tune (ECT)</c:v>
                </c:pt>
                <c:pt idx="4">
                  <c:v>Final Audit</c:v>
                </c:pt>
                <c:pt idx="5">
                  <c:v>Floor Repair</c:v>
                </c:pt>
                <c:pt idx="6">
                  <c:v>Furn. Filters, Aerators, Heat Waste</c:v>
                </c:pt>
                <c:pt idx="7">
                  <c:v>Incidental Repairs</c:v>
                </c:pt>
                <c:pt idx="8">
                  <c:v>Initial Audit</c:v>
                </c:pt>
                <c:pt idx="9">
                  <c:v>Installed Refrigerator</c:v>
                </c:pt>
                <c:pt idx="10">
                  <c:v>Installed Range Hood</c:v>
                </c:pt>
                <c:pt idx="11">
                  <c:v>Installed Vent/Exhaust</c:v>
                </c:pt>
                <c:pt idx="12">
                  <c:v>Vapor Barrier</c:v>
                </c:pt>
                <c:pt idx="13">
                  <c:v>Insulate Attic/Roof</c:v>
                </c:pt>
                <c:pt idx="14">
                  <c:v>Insulate Floor/Belly</c:v>
                </c:pt>
                <c:pt idx="15">
                  <c:v>Insulate Walls</c:v>
                </c:pt>
                <c:pt idx="16">
                  <c:v>Insulation Repair</c:v>
                </c:pt>
                <c:pt idx="17">
                  <c:v>Low-Flow Showerhead</c:v>
                </c:pt>
                <c:pt idx="18">
                  <c:v>Minor Plumbing Repair</c:v>
                </c:pt>
                <c:pt idx="19">
                  <c:v>Water Heater Repair/Replacement</c:v>
                </c:pt>
                <c:pt idx="20">
                  <c:v>Pipe Insulation </c:v>
                </c:pt>
                <c:pt idx="21">
                  <c:v>Repair Belly of Mobile Home</c:v>
                </c:pt>
                <c:pt idx="22">
                  <c:v>Windows/Doors, Crawl Space</c:v>
                </c:pt>
                <c:pt idx="23">
                  <c:v>Replace Duct Boots</c:v>
                </c:pt>
                <c:pt idx="24">
                  <c:v>Seal/Insulate Ducts</c:v>
                </c:pt>
                <c:pt idx="25">
                  <c:v>Water Heater Jackets</c:v>
                </c:pt>
              </c:strCache>
            </c:strRef>
          </c:cat>
          <c:val>
            <c:numRef>
              <c:f>WAP!$C$4:$C$29</c:f>
              <c:numCache>
                <c:formatCode>General</c:formatCode>
                <c:ptCount val="26"/>
                <c:pt idx="0">
                  <c:v>8</c:v>
                </c:pt>
                <c:pt idx="1">
                  <c:v>5</c:v>
                </c:pt>
                <c:pt idx="2">
                  <c:v>1</c:v>
                </c:pt>
                <c:pt idx="3">
                  <c:v>1</c:v>
                </c:pt>
                <c:pt idx="4">
                  <c:v>5</c:v>
                </c:pt>
                <c:pt idx="5">
                  <c:v>1</c:v>
                </c:pt>
                <c:pt idx="6">
                  <c:v>4</c:v>
                </c:pt>
                <c:pt idx="7">
                  <c:v>2</c:v>
                </c:pt>
                <c:pt idx="8">
                  <c:v>5</c:v>
                </c:pt>
                <c:pt idx="9">
                  <c:v>2</c:v>
                </c:pt>
                <c:pt idx="10">
                  <c:v>0</c:v>
                </c:pt>
                <c:pt idx="11">
                  <c:v>10</c:v>
                </c:pt>
                <c:pt idx="12">
                  <c:v>4</c:v>
                </c:pt>
                <c:pt idx="13">
                  <c:v>3</c:v>
                </c:pt>
                <c:pt idx="14">
                  <c:v>2</c:v>
                </c:pt>
                <c:pt idx="15">
                  <c:v>0</c:v>
                </c:pt>
                <c:pt idx="16">
                  <c:v>0</c:v>
                </c:pt>
                <c:pt idx="17">
                  <c:v>0</c:v>
                </c:pt>
                <c:pt idx="18">
                  <c:v>2</c:v>
                </c:pt>
                <c:pt idx="19">
                  <c:v>0</c:v>
                </c:pt>
                <c:pt idx="20">
                  <c:v>1</c:v>
                </c:pt>
                <c:pt idx="21">
                  <c:v>2</c:v>
                </c:pt>
                <c:pt idx="22">
                  <c:v>2</c:v>
                </c:pt>
                <c:pt idx="23">
                  <c:v>4</c:v>
                </c:pt>
                <c:pt idx="24">
                  <c:v>1</c:v>
                </c:pt>
                <c:pt idx="25">
                  <c:v>1</c:v>
                </c:pt>
              </c:numCache>
            </c:numRef>
          </c:val>
        </c:ser>
        <c:ser>
          <c:idx val="2"/>
          <c:order val="2"/>
          <c:tx>
            <c:strRef>
              <c:f>WAP!$D$3</c:f>
              <c:strCache>
                <c:ptCount val="1"/>
                <c:pt idx="0">
                  <c:v>Surry</c:v>
                </c:pt>
              </c:strCache>
            </c:strRef>
          </c:tx>
          <c:invertIfNegative val="0"/>
          <c:cat>
            <c:strRef>
              <c:f>WAP!$A$4:$A$29</c:f>
              <c:strCache>
                <c:ptCount val="26"/>
                <c:pt idx="0">
                  <c:v>Air Sealing</c:v>
                </c:pt>
                <c:pt idx="1">
                  <c:v>CO/Smoke Alarms</c:v>
                </c:pt>
                <c:pt idx="2">
                  <c:v>Fluorescent Lights (CFL)</c:v>
                </c:pt>
                <c:pt idx="3">
                  <c:v>Evaluate, Clean and Tune (ECT)</c:v>
                </c:pt>
                <c:pt idx="4">
                  <c:v>Final Audit</c:v>
                </c:pt>
                <c:pt idx="5">
                  <c:v>Floor Repair</c:v>
                </c:pt>
                <c:pt idx="6">
                  <c:v>Furn. Filters, Aerators, Heat Waste</c:v>
                </c:pt>
                <c:pt idx="7">
                  <c:v>Incidental Repairs</c:v>
                </c:pt>
                <c:pt idx="8">
                  <c:v>Initial Audit</c:v>
                </c:pt>
                <c:pt idx="9">
                  <c:v>Installed Refrigerator</c:v>
                </c:pt>
                <c:pt idx="10">
                  <c:v>Installed Range Hood</c:v>
                </c:pt>
                <c:pt idx="11">
                  <c:v>Installed Vent/Exhaust</c:v>
                </c:pt>
                <c:pt idx="12">
                  <c:v>Vapor Barrier</c:v>
                </c:pt>
                <c:pt idx="13">
                  <c:v>Insulate Attic/Roof</c:v>
                </c:pt>
                <c:pt idx="14">
                  <c:v>Insulate Floor/Belly</c:v>
                </c:pt>
                <c:pt idx="15">
                  <c:v>Insulate Walls</c:v>
                </c:pt>
                <c:pt idx="16">
                  <c:v>Insulation Repair</c:v>
                </c:pt>
                <c:pt idx="17">
                  <c:v>Low-Flow Showerhead</c:v>
                </c:pt>
                <c:pt idx="18">
                  <c:v>Minor Plumbing Repair</c:v>
                </c:pt>
                <c:pt idx="19">
                  <c:v>Water Heater Repair/Replacement</c:v>
                </c:pt>
                <c:pt idx="20">
                  <c:v>Pipe Insulation </c:v>
                </c:pt>
                <c:pt idx="21">
                  <c:v>Repair Belly of Mobile Home</c:v>
                </c:pt>
                <c:pt idx="22">
                  <c:v>Windows/Doors, Crawl Space</c:v>
                </c:pt>
                <c:pt idx="23">
                  <c:v>Replace Duct Boots</c:v>
                </c:pt>
                <c:pt idx="24">
                  <c:v>Seal/Insulate Ducts</c:v>
                </c:pt>
                <c:pt idx="25">
                  <c:v>Water Heater Jackets</c:v>
                </c:pt>
              </c:strCache>
            </c:strRef>
          </c:cat>
          <c:val>
            <c:numRef>
              <c:f>WAP!$D$4:$D$29</c:f>
              <c:numCache>
                <c:formatCode>General</c:formatCode>
                <c:ptCount val="26"/>
                <c:pt idx="0">
                  <c:v>19</c:v>
                </c:pt>
                <c:pt idx="1">
                  <c:v>12</c:v>
                </c:pt>
                <c:pt idx="2">
                  <c:v>9</c:v>
                </c:pt>
                <c:pt idx="3">
                  <c:v>0</c:v>
                </c:pt>
                <c:pt idx="4">
                  <c:v>12</c:v>
                </c:pt>
                <c:pt idx="5">
                  <c:v>0</c:v>
                </c:pt>
                <c:pt idx="6">
                  <c:v>9</c:v>
                </c:pt>
                <c:pt idx="7">
                  <c:v>9</c:v>
                </c:pt>
                <c:pt idx="8">
                  <c:v>12</c:v>
                </c:pt>
                <c:pt idx="9">
                  <c:v>4</c:v>
                </c:pt>
                <c:pt idx="10">
                  <c:v>1</c:v>
                </c:pt>
                <c:pt idx="11">
                  <c:v>18</c:v>
                </c:pt>
                <c:pt idx="12">
                  <c:v>6</c:v>
                </c:pt>
                <c:pt idx="13">
                  <c:v>9</c:v>
                </c:pt>
                <c:pt idx="14">
                  <c:v>9</c:v>
                </c:pt>
                <c:pt idx="15">
                  <c:v>0</c:v>
                </c:pt>
                <c:pt idx="16">
                  <c:v>0</c:v>
                </c:pt>
                <c:pt idx="17">
                  <c:v>3</c:v>
                </c:pt>
                <c:pt idx="18">
                  <c:v>4</c:v>
                </c:pt>
                <c:pt idx="19">
                  <c:v>2</c:v>
                </c:pt>
                <c:pt idx="20">
                  <c:v>3</c:v>
                </c:pt>
                <c:pt idx="21">
                  <c:v>3</c:v>
                </c:pt>
                <c:pt idx="22">
                  <c:v>1</c:v>
                </c:pt>
                <c:pt idx="23">
                  <c:v>4</c:v>
                </c:pt>
                <c:pt idx="24">
                  <c:v>9</c:v>
                </c:pt>
                <c:pt idx="25">
                  <c:v>6</c:v>
                </c:pt>
              </c:numCache>
            </c:numRef>
          </c:val>
        </c:ser>
        <c:ser>
          <c:idx val="3"/>
          <c:order val="3"/>
          <c:tx>
            <c:strRef>
              <c:f>WAP!$E$3</c:f>
              <c:strCache>
                <c:ptCount val="1"/>
                <c:pt idx="0">
                  <c:v>Yadkin</c:v>
                </c:pt>
              </c:strCache>
            </c:strRef>
          </c:tx>
          <c:invertIfNegative val="0"/>
          <c:cat>
            <c:strRef>
              <c:f>WAP!$A$4:$A$29</c:f>
              <c:strCache>
                <c:ptCount val="26"/>
                <c:pt idx="0">
                  <c:v>Air Sealing</c:v>
                </c:pt>
                <c:pt idx="1">
                  <c:v>CO/Smoke Alarms</c:v>
                </c:pt>
                <c:pt idx="2">
                  <c:v>Fluorescent Lights (CFL)</c:v>
                </c:pt>
                <c:pt idx="3">
                  <c:v>Evaluate, Clean and Tune (ECT)</c:v>
                </c:pt>
                <c:pt idx="4">
                  <c:v>Final Audit</c:v>
                </c:pt>
                <c:pt idx="5">
                  <c:v>Floor Repair</c:v>
                </c:pt>
                <c:pt idx="6">
                  <c:v>Furn. Filters, Aerators, Heat Waste</c:v>
                </c:pt>
                <c:pt idx="7">
                  <c:v>Incidental Repairs</c:v>
                </c:pt>
                <c:pt idx="8">
                  <c:v>Initial Audit</c:v>
                </c:pt>
                <c:pt idx="9">
                  <c:v>Installed Refrigerator</c:v>
                </c:pt>
                <c:pt idx="10">
                  <c:v>Installed Range Hood</c:v>
                </c:pt>
                <c:pt idx="11">
                  <c:v>Installed Vent/Exhaust</c:v>
                </c:pt>
                <c:pt idx="12">
                  <c:v>Vapor Barrier</c:v>
                </c:pt>
                <c:pt idx="13">
                  <c:v>Insulate Attic/Roof</c:v>
                </c:pt>
                <c:pt idx="14">
                  <c:v>Insulate Floor/Belly</c:v>
                </c:pt>
                <c:pt idx="15">
                  <c:v>Insulate Walls</c:v>
                </c:pt>
                <c:pt idx="16">
                  <c:v>Insulation Repair</c:v>
                </c:pt>
                <c:pt idx="17">
                  <c:v>Low-Flow Showerhead</c:v>
                </c:pt>
                <c:pt idx="18">
                  <c:v>Minor Plumbing Repair</c:v>
                </c:pt>
                <c:pt idx="19">
                  <c:v>Water Heater Repair/Replacement</c:v>
                </c:pt>
                <c:pt idx="20">
                  <c:v>Pipe Insulation </c:v>
                </c:pt>
                <c:pt idx="21">
                  <c:v>Repair Belly of Mobile Home</c:v>
                </c:pt>
                <c:pt idx="22">
                  <c:v>Windows/Doors, Crawl Space</c:v>
                </c:pt>
                <c:pt idx="23">
                  <c:v>Replace Duct Boots</c:v>
                </c:pt>
                <c:pt idx="24">
                  <c:v>Seal/Insulate Ducts</c:v>
                </c:pt>
                <c:pt idx="25">
                  <c:v>Water Heater Jackets</c:v>
                </c:pt>
              </c:strCache>
            </c:strRef>
          </c:cat>
          <c:val>
            <c:numRef>
              <c:f>WAP!$E$4:$E$29</c:f>
              <c:numCache>
                <c:formatCode>General</c:formatCode>
                <c:ptCount val="26"/>
                <c:pt idx="0">
                  <c:v>8</c:v>
                </c:pt>
                <c:pt idx="1">
                  <c:v>3</c:v>
                </c:pt>
                <c:pt idx="2">
                  <c:v>2</c:v>
                </c:pt>
                <c:pt idx="3">
                  <c:v>0</c:v>
                </c:pt>
                <c:pt idx="4">
                  <c:v>4</c:v>
                </c:pt>
                <c:pt idx="5">
                  <c:v>0</c:v>
                </c:pt>
                <c:pt idx="6">
                  <c:v>3</c:v>
                </c:pt>
                <c:pt idx="7">
                  <c:v>0</c:v>
                </c:pt>
                <c:pt idx="8">
                  <c:v>4</c:v>
                </c:pt>
                <c:pt idx="9">
                  <c:v>1</c:v>
                </c:pt>
                <c:pt idx="10">
                  <c:v>0</c:v>
                </c:pt>
                <c:pt idx="11">
                  <c:v>9</c:v>
                </c:pt>
                <c:pt idx="12">
                  <c:v>4</c:v>
                </c:pt>
                <c:pt idx="13">
                  <c:v>6</c:v>
                </c:pt>
                <c:pt idx="14">
                  <c:v>4</c:v>
                </c:pt>
                <c:pt idx="15">
                  <c:v>2</c:v>
                </c:pt>
                <c:pt idx="16">
                  <c:v>0</c:v>
                </c:pt>
                <c:pt idx="17">
                  <c:v>0</c:v>
                </c:pt>
                <c:pt idx="18">
                  <c:v>2</c:v>
                </c:pt>
                <c:pt idx="19">
                  <c:v>0</c:v>
                </c:pt>
                <c:pt idx="20">
                  <c:v>2</c:v>
                </c:pt>
                <c:pt idx="21">
                  <c:v>1</c:v>
                </c:pt>
                <c:pt idx="22">
                  <c:v>0</c:v>
                </c:pt>
                <c:pt idx="23">
                  <c:v>2</c:v>
                </c:pt>
                <c:pt idx="24">
                  <c:v>3</c:v>
                </c:pt>
                <c:pt idx="25">
                  <c:v>2</c:v>
                </c:pt>
              </c:numCache>
            </c:numRef>
          </c:val>
        </c:ser>
        <c:dLbls>
          <c:showLegendKey val="0"/>
          <c:showVal val="0"/>
          <c:showCatName val="0"/>
          <c:showSerName val="0"/>
          <c:showPercent val="0"/>
          <c:showBubbleSize val="0"/>
        </c:dLbls>
        <c:gapWidth val="75"/>
        <c:overlap val="-25"/>
        <c:axId val="118312320"/>
        <c:axId val="112784512"/>
      </c:barChart>
      <c:catAx>
        <c:axId val="118312320"/>
        <c:scaling>
          <c:orientation val="minMax"/>
        </c:scaling>
        <c:delete val="0"/>
        <c:axPos val="b"/>
        <c:majorTickMark val="none"/>
        <c:minorTickMark val="none"/>
        <c:tickLblPos val="nextTo"/>
        <c:crossAx val="112784512"/>
        <c:crosses val="autoZero"/>
        <c:auto val="1"/>
        <c:lblAlgn val="ctr"/>
        <c:lblOffset val="100"/>
        <c:noMultiLvlLbl val="0"/>
      </c:catAx>
      <c:valAx>
        <c:axId val="112784512"/>
        <c:scaling>
          <c:orientation val="minMax"/>
        </c:scaling>
        <c:delete val="0"/>
        <c:axPos val="l"/>
        <c:majorGridlines/>
        <c:numFmt formatCode="General" sourceLinked="1"/>
        <c:majorTickMark val="none"/>
        <c:minorTickMark val="none"/>
        <c:tickLblPos val="nextTo"/>
        <c:spPr>
          <a:ln w="9525">
            <a:noFill/>
          </a:ln>
        </c:spPr>
        <c:crossAx val="1183123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25 Homes Completed with </a:t>
            </a:r>
          </a:p>
          <a:p>
            <a:pPr>
              <a:defRPr/>
            </a:pPr>
            <a:r>
              <a:rPr lang="en-US"/>
              <a:t>51 Occupants</a:t>
            </a:r>
            <a:r>
              <a:rPr lang="en-US" baseline="0"/>
              <a:t> Assisted</a:t>
            </a:r>
            <a:r>
              <a:rPr lang="en-US"/>
              <a:t> </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WAP!$A$40</c:f>
              <c:strCache>
                <c:ptCount val="1"/>
                <c:pt idx="0">
                  <c:v>Homes Completed</c:v>
                </c:pt>
              </c:strCache>
            </c:strRef>
          </c:tx>
          <c:invertIfNegative val="0"/>
          <c:cat>
            <c:strRef>
              <c:f>WAP!$B$39:$F$39</c:f>
              <c:strCache>
                <c:ptCount val="5"/>
                <c:pt idx="0">
                  <c:v>Davie</c:v>
                </c:pt>
                <c:pt idx="1">
                  <c:v>Stokes</c:v>
                </c:pt>
                <c:pt idx="2">
                  <c:v>Surry</c:v>
                </c:pt>
                <c:pt idx="3">
                  <c:v>Yadkin</c:v>
                </c:pt>
                <c:pt idx="4">
                  <c:v>Total</c:v>
                </c:pt>
              </c:strCache>
            </c:strRef>
          </c:cat>
          <c:val>
            <c:numRef>
              <c:f>WAP!$B$40:$F$40</c:f>
              <c:numCache>
                <c:formatCode>General</c:formatCode>
                <c:ptCount val="5"/>
                <c:pt idx="0">
                  <c:v>4</c:v>
                </c:pt>
                <c:pt idx="1">
                  <c:v>5</c:v>
                </c:pt>
                <c:pt idx="2">
                  <c:v>13</c:v>
                </c:pt>
                <c:pt idx="3">
                  <c:v>3</c:v>
                </c:pt>
                <c:pt idx="4">
                  <c:v>25</c:v>
                </c:pt>
              </c:numCache>
            </c:numRef>
          </c:val>
        </c:ser>
        <c:dLbls>
          <c:showLegendKey val="0"/>
          <c:showVal val="1"/>
          <c:showCatName val="0"/>
          <c:showSerName val="0"/>
          <c:showPercent val="0"/>
          <c:showBubbleSize val="0"/>
        </c:dLbls>
        <c:gapWidth val="150"/>
        <c:shape val="cylinder"/>
        <c:axId val="118188288"/>
        <c:axId val="118231040"/>
        <c:axId val="0"/>
      </c:bar3DChart>
      <c:catAx>
        <c:axId val="118188288"/>
        <c:scaling>
          <c:orientation val="minMax"/>
        </c:scaling>
        <c:delete val="0"/>
        <c:axPos val="l"/>
        <c:majorTickMark val="none"/>
        <c:minorTickMark val="none"/>
        <c:tickLblPos val="nextTo"/>
        <c:crossAx val="118231040"/>
        <c:crosses val="autoZero"/>
        <c:auto val="1"/>
        <c:lblAlgn val="ctr"/>
        <c:lblOffset val="100"/>
        <c:noMultiLvlLbl val="0"/>
      </c:catAx>
      <c:valAx>
        <c:axId val="118231040"/>
        <c:scaling>
          <c:orientation val="minMax"/>
        </c:scaling>
        <c:delete val="1"/>
        <c:axPos val="b"/>
        <c:numFmt formatCode="General" sourceLinked="1"/>
        <c:majorTickMark val="none"/>
        <c:minorTickMark val="none"/>
        <c:tickLblPos val="none"/>
        <c:crossAx val="118188288"/>
        <c:crosses val="autoZero"/>
        <c:crossBetween val="between"/>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FY 2012-2013 Heating/Air</a:t>
            </a:r>
            <a:r>
              <a:rPr lang="en-US" sz="1400" baseline="0"/>
              <a:t> Repair</a:t>
            </a:r>
          </a:p>
          <a:p>
            <a:pPr>
              <a:defRPr/>
            </a:pPr>
            <a:r>
              <a:rPr lang="en-US" sz="1400" baseline="0"/>
              <a:t>&amp; Replacement Program</a:t>
            </a:r>
          </a:p>
          <a:p>
            <a:pPr>
              <a:defRPr/>
            </a:pPr>
            <a:r>
              <a:rPr lang="en-US" sz="1400" baseline="0"/>
              <a:t>17 Homes Served with 23 Occupants Assisted</a:t>
            </a:r>
            <a:endParaRPr lang="en-US" sz="140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HARRP!$A$3</c:f>
              <c:strCache>
                <c:ptCount val="1"/>
                <c:pt idx="0">
                  <c:v>Forced Air System Installed</c:v>
                </c:pt>
              </c:strCache>
            </c:strRef>
          </c:tx>
          <c:invertIfNegative val="0"/>
          <c:cat>
            <c:strRef>
              <c:f>HARRP!$B$2:$E$2</c:f>
              <c:strCache>
                <c:ptCount val="4"/>
                <c:pt idx="0">
                  <c:v>Davie</c:v>
                </c:pt>
                <c:pt idx="1">
                  <c:v>Stokes</c:v>
                </c:pt>
                <c:pt idx="2">
                  <c:v>Surry</c:v>
                </c:pt>
                <c:pt idx="3">
                  <c:v>Yadkin</c:v>
                </c:pt>
              </c:strCache>
            </c:strRef>
          </c:cat>
          <c:val>
            <c:numRef>
              <c:f>HARRP!$B$3:$E$3</c:f>
              <c:numCache>
                <c:formatCode>General</c:formatCode>
                <c:ptCount val="4"/>
                <c:pt idx="0">
                  <c:v>5</c:v>
                </c:pt>
                <c:pt idx="1">
                  <c:v>2</c:v>
                </c:pt>
                <c:pt idx="2">
                  <c:v>2</c:v>
                </c:pt>
                <c:pt idx="3">
                  <c:v>4</c:v>
                </c:pt>
              </c:numCache>
            </c:numRef>
          </c:val>
        </c:ser>
        <c:ser>
          <c:idx val="1"/>
          <c:order val="1"/>
          <c:tx>
            <c:strRef>
              <c:f>HARRP!$A$4</c:f>
              <c:strCache>
                <c:ptCount val="1"/>
                <c:pt idx="0">
                  <c:v>Vented Space Heater Installed</c:v>
                </c:pt>
              </c:strCache>
            </c:strRef>
          </c:tx>
          <c:invertIfNegative val="0"/>
          <c:cat>
            <c:strRef>
              <c:f>HARRP!$B$2:$E$2</c:f>
              <c:strCache>
                <c:ptCount val="4"/>
                <c:pt idx="0">
                  <c:v>Davie</c:v>
                </c:pt>
                <c:pt idx="1">
                  <c:v>Stokes</c:v>
                </c:pt>
                <c:pt idx="2">
                  <c:v>Surry</c:v>
                </c:pt>
                <c:pt idx="3">
                  <c:v>Yadkin</c:v>
                </c:pt>
              </c:strCache>
            </c:strRef>
          </c:cat>
          <c:val>
            <c:numRef>
              <c:f>HARRP!$B$4:$E$4</c:f>
              <c:numCache>
                <c:formatCode>General</c:formatCode>
                <c:ptCount val="4"/>
                <c:pt idx="0">
                  <c:v>0</c:v>
                </c:pt>
                <c:pt idx="1">
                  <c:v>1</c:v>
                </c:pt>
                <c:pt idx="2">
                  <c:v>0</c:v>
                </c:pt>
                <c:pt idx="3">
                  <c:v>3</c:v>
                </c:pt>
              </c:numCache>
            </c:numRef>
          </c:val>
        </c:ser>
        <c:dLbls>
          <c:showLegendKey val="0"/>
          <c:showVal val="1"/>
          <c:showCatName val="0"/>
          <c:showSerName val="0"/>
          <c:showPercent val="0"/>
          <c:showBubbleSize val="0"/>
        </c:dLbls>
        <c:gapWidth val="150"/>
        <c:shape val="cylinder"/>
        <c:axId val="145791232"/>
        <c:axId val="145805312"/>
        <c:axId val="0"/>
      </c:bar3DChart>
      <c:catAx>
        <c:axId val="145791232"/>
        <c:scaling>
          <c:orientation val="minMax"/>
        </c:scaling>
        <c:delete val="0"/>
        <c:axPos val="l"/>
        <c:majorTickMark val="none"/>
        <c:minorTickMark val="none"/>
        <c:tickLblPos val="nextTo"/>
        <c:crossAx val="145805312"/>
        <c:crosses val="autoZero"/>
        <c:auto val="1"/>
        <c:lblAlgn val="ctr"/>
        <c:lblOffset val="100"/>
        <c:noMultiLvlLbl val="0"/>
      </c:catAx>
      <c:valAx>
        <c:axId val="145805312"/>
        <c:scaling>
          <c:orientation val="minMax"/>
        </c:scaling>
        <c:delete val="1"/>
        <c:axPos val="b"/>
        <c:numFmt formatCode="General" sourceLinked="1"/>
        <c:majorTickMark val="none"/>
        <c:minorTickMark val="none"/>
        <c:tickLblPos val="none"/>
        <c:crossAx val="14579123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Funding</a:t>
            </a:r>
            <a:r>
              <a:rPr lang="en-US" baseline="0"/>
              <a:t> Source</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Sheet1!$A$5:$A$9</c:f>
              <c:strCache>
                <c:ptCount val="5"/>
                <c:pt idx="0">
                  <c:v>Operations and Fund Raising</c:v>
                </c:pt>
                <c:pt idx="1">
                  <c:v>FED</c:v>
                </c:pt>
                <c:pt idx="2">
                  <c:v>NC</c:v>
                </c:pt>
                <c:pt idx="3">
                  <c:v>Local Entities</c:v>
                </c:pt>
                <c:pt idx="4">
                  <c:v>Inkind</c:v>
                </c:pt>
              </c:strCache>
            </c:strRef>
          </c:cat>
          <c:val>
            <c:numRef>
              <c:f>Sheet1!$B$5:$B$9</c:f>
              <c:numCache>
                <c:formatCode>#,##0</c:formatCode>
                <c:ptCount val="5"/>
                <c:pt idx="0">
                  <c:v>5024073.17</c:v>
                </c:pt>
                <c:pt idx="1">
                  <c:v>4991981.8313677609</c:v>
                </c:pt>
                <c:pt idx="2">
                  <c:v>708291.76863223757</c:v>
                </c:pt>
                <c:pt idx="3">
                  <c:v>387091</c:v>
                </c:pt>
                <c:pt idx="4">
                  <c:v>93891.56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2620193843971428"/>
          <c:y val="0.26782162138894577"/>
          <c:w val="0.35783123567936015"/>
          <c:h val="0.5854939547818465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Expense Source</a:t>
            </a:r>
          </a:p>
        </c:rich>
      </c:tx>
      <c:layout/>
      <c:overlay val="0"/>
    </c:title>
    <c:autoTitleDeleted val="0"/>
    <c:plotArea>
      <c:layout/>
      <c:pieChart>
        <c:varyColors val="1"/>
        <c:ser>
          <c:idx val="0"/>
          <c:order val="0"/>
          <c:dLbls>
            <c:showLegendKey val="0"/>
            <c:showVal val="0"/>
            <c:showCatName val="0"/>
            <c:showSerName val="0"/>
            <c:showPercent val="1"/>
            <c:showBubbleSize val="0"/>
            <c:showLeaderLines val="1"/>
          </c:dLbls>
          <c:cat>
            <c:strRef>
              <c:f>Sheet1!$A$24:$A$31</c:f>
              <c:strCache>
                <c:ptCount val="8"/>
                <c:pt idx="0">
                  <c:v>Domestic Violence</c:v>
                </c:pt>
                <c:pt idx="1">
                  <c:v>Head Start</c:v>
                </c:pt>
                <c:pt idx="2">
                  <c:v>Self Sufficiency Related</c:v>
                </c:pt>
                <c:pt idx="3">
                  <c:v>Senior Enrichment</c:v>
                </c:pt>
                <c:pt idx="4">
                  <c:v>Transportation</c:v>
                </c:pt>
                <c:pt idx="5">
                  <c:v>Weatherization</c:v>
                </c:pt>
                <c:pt idx="6">
                  <c:v>Other</c:v>
                </c:pt>
                <c:pt idx="7">
                  <c:v>Administration</c:v>
                </c:pt>
              </c:strCache>
            </c:strRef>
          </c:cat>
          <c:val>
            <c:numRef>
              <c:f>Sheet1!$B$24:$B$31</c:f>
              <c:numCache>
                <c:formatCode>_(* #,##0.00_);_(* \(#,##0.00\);_(* "-"??_);_(@_)</c:formatCode>
                <c:ptCount val="8"/>
                <c:pt idx="0">
                  <c:v>334620</c:v>
                </c:pt>
                <c:pt idx="1">
                  <c:v>3654042.06</c:v>
                </c:pt>
                <c:pt idx="2">
                  <c:v>371960.32000000001</c:v>
                </c:pt>
                <c:pt idx="3">
                  <c:v>1015523.7599999999</c:v>
                </c:pt>
                <c:pt idx="4">
                  <c:v>4575892.63</c:v>
                </c:pt>
                <c:pt idx="5">
                  <c:v>247027.24000000002</c:v>
                </c:pt>
                <c:pt idx="6">
                  <c:v>450785.90000000037</c:v>
                </c:pt>
                <c:pt idx="7">
                  <c:v>645190.71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Domestic Violence</a:t>
            </a:r>
          </a:p>
          <a:p>
            <a:pPr>
              <a:defRPr/>
            </a:pPr>
            <a:r>
              <a:rPr lang="en-US" sz="1400" dirty="0" smtClean="0"/>
              <a:t>Clients Served </a:t>
            </a:r>
            <a:r>
              <a:rPr lang="en-US" sz="1400" baseline="0" dirty="0" smtClean="0"/>
              <a:t>on </a:t>
            </a:r>
            <a:r>
              <a:rPr lang="en-US" sz="1400" baseline="0" dirty="0"/>
              <a:t>Crisis Hotline</a:t>
            </a:r>
            <a:endParaRPr lang="en-US" sz="1400" dirty="0"/>
          </a:p>
        </c:rich>
      </c:tx>
      <c:layout/>
      <c:overlay val="0"/>
    </c:title>
    <c:autoTitleDeleted val="0"/>
    <c:plotArea>
      <c:layout/>
      <c:barChart>
        <c:barDir val="col"/>
        <c:grouping val="clustered"/>
        <c:varyColors val="0"/>
        <c:ser>
          <c:idx val="0"/>
          <c:order val="0"/>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'DV Crisis Hotline'!$A$1:$C$1</c:f>
              <c:strCache>
                <c:ptCount val="3"/>
                <c:pt idx="0">
                  <c:v>Surry</c:v>
                </c:pt>
                <c:pt idx="1">
                  <c:v>Stokes</c:v>
                </c:pt>
                <c:pt idx="2">
                  <c:v>Yadkin</c:v>
                </c:pt>
              </c:strCache>
            </c:strRef>
          </c:cat>
          <c:val>
            <c:numRef>
              <c:f>'DV Crisis Hotline'!$A$2:$C$2</c:f>
              <c:numCache>
                <c:formatCode>General</c:formatCode>
                <c:ptCount val="3"/>
                <c:pt idx="0">
                  <c:v>368</c:v>
                </c:pt>
                <c:pt idx="1">
                  <c:v>968</c:v>
                </c:pt>
                <c:pt idx="2">
                  <c:v>1020</c:v>
                </c:pt>
              </c:numCache>
            </c:numRef>
          </c:val>
        </c:ser>
        <c:dLbls>
          <c:dLblPos val="inEnd"/>
          <c:showLegendKey val="0"/>
          <c:showVal val="1"/>
          <c:showCatName val="0"/>
          <c:showSerName val="0"/>
          <c:showPercent val="0"/>
          <c:showBubbleSize val="0"/>
        </c:dLbls>
        <c:gapWidth val="150"/>
        <c:axId val="86004864"/>
        <c:axId val="86007808"/>
      </c:barChart>
      <c:catAx>
        <c:axId val="86004864"/>
        <c:scaling>
          <c:orientation val="minMax"/>
        </c:scaling>
        <c:delete val="0"/>
        <c:axPos val="b"/>
        <c:majorTickMark val="out"/>
        <c:minorTickMark val="none"/>
        <c:tickLblPos val="nextTo"/>
        <c:crossAx val="86007808"/>
        <c:crosses val="autoZero"/>
        <c:auto val="1"/>
        <c:lblAlgn val="ctr"/>
        <c:lblOffset val="100"/>
        <c:noMultiLvlLbl val="0"/>
      </c:catAx>
      <c:valAx>
        <c:axId val="86007808"/>
        <c:scaling>
          <c:orientation val="minMax"/>
        </c:scaling>
        <c:delete val="0"/>
        <c:axPos val="l"/>
        <c:majorGridlines/>
        <c:numFmt formatCode="General" sourceLinked="1"/>
        <c:majorTickMark val="out"/>
        <c:minorTickMark val="none"/>
        <c:tickLblPos val="nextTo"/>
        <c:crossAx val="86004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Sexual Assault </a:t>
            </a:r>
            <a:endParaRPr lang="en-US" sz="1400" dirty="0" smtClean="0"/>
          </a:p>
          <a:p>
            <a:pPr>
              <a:defRPr/>
            </a:pPr>
            <a:r>
              <a:rPr lang="en-US" sz="1400" dirty="0" smtClean="0"/>
              <a:t>Clients </a:t>
            </a:r>
            <a:r>
              <a:rPr lang="en-US" sz="1400" dirty="0"/>
              <a:t>Served in Person</a:t>
            </a:r>
          </a:p>
        </c:rich>
      </c:tx>
      <c:layout/>
      <c:overlay val="0"/>
    </c:title>
    <c:autoTitleDeleted val="0"/>
    <c:plotArea>
      <c:layout/>
      <c:barChart>
        <c:barDir val="col"/>
        <c:grouping val="clustered"/>
        <c:varyColors val="0"/>
        <c:ser>
          <c:idx val="0"/>
          <c:order val="0"/>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'SA In Person'!$A$1:$C$1</c:f>
              <c:strCache>
                <c:ptCount val="3"/>
                <c:pt idx="0">
                  <c:v>Surry</c:v>
                </c:pt>
                <c:pt idx="1">
                  <c:v>Stokes</c:v>
                </c:pt>
                <c:pt idx="2">
                  <c:v>Yadkin</c:v>
                </c:pt>
              </c:strCache>
            </c:strRef>
          </c:cat>
          <c:val>
            <c:numRef>
              <c:f>'SA In Person'!$A$2:$C$2</c:f>
              <c:numCache>
                <c:formatCode>General</c:formatCode>
                <c:ptCount val="3"/>
                <c:pt idx="0">
                  <c:v>11</c:v>
                </c:pt>
                <c:pt idx="1">
                  <c:v>23</c:v>
                </c:pt>
                <c:pt idx="2">
                  <c:v>11</c:v>
                </c:pt>
              </c:numCache>
            </c:numRef>
          </c:val>
        </c:ser>
        <c:dLbls>
          <c:showLegendKey val="0"/>
          <c:showVal val="0"/>
          <c:showCatName val="0"/>
          <c:showSerName val="0"/>
          <c:showPercent val="0"/>
          <c:showBubbleSize val="0"/>
        </c:dLbls>
        <c:gapWidth val="150"/>
        <c:axId val="103502976"/>
        <c:axId val="103504512"/>
      </c:barChart>
      <c:catAx>
        <c:axId val="103502976"/>
        <c:scaling>
          <c:orientation val="minMax"/>
        </c:scaling>
        <c:delete val="0"/>
        <c:axPos val="b"/>
        <c:majorTickMark val="out"/>
        <c:minorTickMark val="none"/>
        <c:tickLblPos val="nextTo"/>
        <c:crossAx val="103504512"/>
        <c:crosses val="autoZero"/>
        <c:auto val="1"/>
        <c:lblAlgn val="ctr"/>
        <c:lblOffset val="100"/>
        <c:noMultiLvlLbl val="0"/>
      </c:catAx>
      <c:valAx>
        <c:axId val="103504512"/>
        <c:scaling>
          <c:orientation val="minMax"/>
        </c:scaling>
        <c:delete val="0"/>
        <c:axPos val="l"/>
        <c:majorGridlines/>
        <c:numFmt formatCode="General" sourceLinked="1"/>
        <c:majorTickMark val="out"/>
        <c:minorTickMark val="none"/>
        <c:tickLblPos val="nextTo"/>
        <c:crossAx val="1035029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Sexual </a:t>
            </a:r>
            <a:r>
              <a:rPr lang="en-US" sz="1400" dirty="0" smtClean="0"/>
              <a:t>Assault</a:t>
            </a:r>
          </a:p>
          <a:p>
            <a:pPr>
              <a:defRPr/>
            </a:pPr>
            <a:r>
              <a:rPr lang="en-US" sz="1400" dirty="0" smtClean="0"/>
              <a:t>Clients Served on Crisis Hotline</a:t>
            </a:r>
            <a:endParaRPr lang="en-US" sz="1400" dirty="0"/>
          </a:p>
        </c:rich>
      </c:tx>
      <c:layout/>
      <c:overlay val="0"/>
    </c:title>
    <c:autoTitleDeleted val="0"/>
    <c:plotArea>
      <c:layout/>
      <c:barChart>
        <c:barDir val="col"/>
        <c:grouping val="clustered"/>
        <c:varyColors val="0"/>
        <c:ser>
          <c:idx val="0"/>
          <c:order val="0"/>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'SA Crisis Hotline'!$A$1:$C$1</c:f>
              <c:strCache>
                <c:ptCount val="3"/>
                <c:pt idx="0">
                  <c:v>Surry</c:v>
                </c:pt>
                <c:pt idx="1">
                  <c:v>Stokes</c:v>
                </c:pt>
                <c:pt idx="2">
                  <c:v>Yadkin</c:v>
                </c:pt>
              </c:strCache>
            </c:strRef>
          </c:cat>
          <c:val>
            <c:numRef>
              <c:f>'SA Crisis Hotline'!$A$2:$C$2</c:f>
              <c:numCache>
                <c:formatCode>General</c:formatCode>
                <c:ptCount val="3"/>
                <c:pt idx="0">
                  <c:v>16</c:v>
                </c:pt>
                <c:pt idx="1">
                  <c:v>25</c:v>
                </c:pt>
                <c:pt idx="2">
                  <c:v>18</c:v>
                </c:pt>
              </c:numCache>
            </c:numRef>
          </c:val>
        </c:ser>
        <c:dLbls>
          <c:dLblPos val="inEnd"/>
          <c:showLegendKey val="0"/>
          <c:showVal val="1"/>
          <c:showCatName val="0"/>
          <c:showSerName val="0"/>
          <c:showPercent val="0"/>
          <c:showBubbleSize val="0"/>
        </c:dLbls>
        <c:gapWidth val="150"/>
        <c:axId val="103568896"/>
        <c:axId val="103577088"/>
      </c:barChart>
      <c:catAx>
        <c:axId val="103568896"/>
        <c:scaling>
          <c:orientation val="minMax"/>
        </c:scaling>
        <c:delete val="0"/>
        <c:axPos val="b"/>
        <c:majorTickMark val="out"/>
        <c:minorTickMark val="none"/>
        <c:tickLblPos val="nextTo"/>
        <c:crossAx val="103577088"/>
        <c:crosses val="autoZero"/>
        <c:auto val="1"/>
        <c:lblAlgn val="ctr"/>
        <c:lblOffset val="100"/>
        <c:noMultiLvlLbl val="0"/>
      </c:catAx>
      <c:valAx>
        <c:axId val="103577088"/>
        <c:scaling>
          <c:orientation val="minMax"/>
        </c:scaling>
        <c:delete val="0"/>
        <c:axPos val="l"/>
        <c:majorGridlines/>
        <c:numFmt formatCode="General" sourceLinked="1"/>
        <c:majorTickMark val="out"/>
        <c:minorTickMark val="none"/>
        <c:tickLblPos val="nextTo"/>
        <c:crossAx val="10356889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Community</a:t>
            </a:r>
            <a:r>
              <a:rPr lang="en-US" baseline="0"/>
              <a:t> Volunteer Hours</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'Vol Hrs'!$A$3</c:f>
              <c:strCache>
                <c:ptCount val="1"/>
                <c:pt idx="0">
                  <c:v>Domestic Violence</c:v>
                </c:pt>
              </c:strCache>
            </c:strRef>
          </c:tx>
          <c:invertIfNegative val="0"/>
          <c:cat>
            <c:strRef>
              <c:f>'Vol Hrs'!$B$1:$D$2</c:f>
              <c:strCache>
                <c:ptCount val="3"/>
                <c:pt idx="0">
                  <c:v>Surry</c:v>
                </c:pt>
                <c:pt idx="1">
                  <c:v>Stokes</c:v>
                </c:pt>
                <c:pt idx="2">
                  <c:v>Yadkin</c:v>
                </c:pt>
              </c:strCache>
            </c:strRef>
          </c:cat>
          <c:val>
            <c:numRef>
              <c:f>'Vol Hrs'!$B$3:$D$3</c:f>
              <c:numCache>
                <c:formatCode>General</c:formatCode>
                <c:ptCount val="3"/>
                <c:pt idx="0">
                  <c:v>1386</c:v>
                </c:pt>
                <c:pt idx="1">
                  <c:v>779.5</c:v>
                </c:pt>
                <c:pt idx="2">
                  <c:v>743</c:v>
                </c:pt>
              </c:numCache>
            </c:numRef>
          </c:val>
        </c:ser>
        <c:ser>
          <c:idx val="1"/>
          <c:order val="1"/>
          <c:tx>
            <c:strRef>
              <c:f>'Vol Hrs'!$A$4</c:f>
              <c:strCache>
                <c:ptCount val="1"/>
                <c:pt idx="0">
                  <c:v>Sexual Assault</c:v>
                </c:pt>
              </c:strCache>
            </c:strRef>
          </c:tx>
          <c:invertIfNegative val="0"/>
          <c:cat>
            <c:strRef>
              <c:f>'Vol Hrs'!$B$1:$D$2</c:f>
              <c:strCache>
                <c:ptCount val="3"/>
                <c:pt idx="0">
                  <c:v>Surry</c:v>
                </c:pt>
                <c:pt idx="1">
                  <c:v>Stokes</c:v>
                </c:pt>
                <c:pt idx="2">
                  <c:v>Yadkin</c:v>
                </c:pt>
              </c:strCache>
            </c:strRef>
          </c:cat>
          <c:val>
            <c:numRef>
              <c:f>'Vol Hrs'!$B$4:$D$4</c:f>
              <c:numCache>
                <c:formatCode>General</c:formatCode>
                <c:ptCount val="3"/>
                <c:pt idx="0">
                  <c:v>378</c:v>
                </c:pt>
                <c:pt idx="1">
                  <c:v>393</c:v>
                </c:pt>
                <c:pt idx="2">
                  <c:v>275</c:v>
                </c:pt>
              </c:numCache>
            </c:numRef>
          </c:val>
        </c:ser>
        <c:ser>
          <c:idx val="2"/>
          <c:order val="2"/>
          <c:tx>
            <c:strRef>
              <c:f>'Vol Hrs'!$A$5</c:f>
              <c:strCache>
                <c:ptCount val="1"/>
                <c:pt idx="0">
                  <c:v>Total Volunteer Hours</c:v>
                </c:pt>
              </c:strCache>
            </c:strRef>
          </c:tx>
          <c:invertIfNegative val="0"/>
          <c:cat>
            <c:strRef>
              <c:f>'Vol Hrs'!$B$1:$D$2</c:f>
              <c:strCache>
                <c:ptCount val="3"/>
                <c:pt idx="0">
                  <c:v>Surry</c:v>
                </c:pt>
                <c:pt idx="1">
                  <c:v>Stokes</c:v>
                </c:pt>
                <c:pt idx="2">
                  <c:v>Yadkin</c:v>
                </c:pt>
              </c:strCache>
            </c:strRef>
          </c:cat>
          <c:val>
            <c:numRef>
              <c:f>'Vol Hrs'!$B$5:$D$5</c:f>
              <c:numCache>
                <c:formatCode>General</c:formatCode>
                <c:ptCount val="3"/>
                <c:pt idx="0">
                  <c:v>1764</c:v>
                </c:pt>
                <c:pt idx="1">
                  <c:v>1172.5</c:v>
                </c:pt>
                <c:pt idx="2">
                  <c:v>1018</c:v>
                </c:pt>
              </c:numCache>
            </c:numRef>
          </c:val>
        </c:ser>
        <c:dLbls>
          <c:showLegendKey val="0"/>
          <c:showVal val="1"/>
          <c:showCatName val="0"/>
          <c:showSerName val="0"/>
          <c:showPercent val="0"/>
          <c:showBubbleSize val="0"/>
        </c:dLbls>
        <c:gapWidth val="150"/>
        <c:shape val="cylinder"/>
        <c:axId val="103466112"/>
        <c:axId val="103467648"/>
        <c:axId val="0"/>
      </c:bar3DChart>
      <c:catAx>
        <c:axId val="103466112"/>
        <c:scaling>
          <c:orientation val="minMax"/>
        </c:scaling>
        <c:delete val="0"/>
        <c:axPos val="l"/>
        <c:majorTickMark val="none"/>
        <c:minorTickMark val="none"/>
        <c:tickLblPos val="nextTo"/>
        <c:crossAx val="103467648"/>
        <c:crosses val="autoZero"/>
        <c:auto val="1"/>
        <c:lblAlgn val="ctr"/>
        <c:lblOffset val="100"/>
        <c:noMultiLvlLbl val="0"/>
      </c:catAx>
      <c:valAx>
        <c:axId val="103467648"/>
        <c:scaling>
          <c:orientation val="minMax"/>
        </c:scaling>
        <c:delete val="1"/>
        <c:axPos val="b"/>
        <c:numFmt formatCode="General" sourceLinked="1"/>
        <c:majorTickMark val="out"/>
        <c:minorTickMark val="none"/>
        <c:tickLblPos val="none"/>
        <c:crossAx val="10346611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4861949470973621E-2"/>
          <c:y val="3.720654283823871E-2"/>
          <c:w val="0.85187006745849092"/>
          <c:h val="0.71030422532742676"/>
        </c:manualLayout>
      </c:layout>
      <c:bar3DChart>
        <c:barDir val="col"/>
        <c:grouping val="clustered"/>
        <c:varyColors val="0"/>
        <c:ser>
          <c:idx val="0"/>
          <c:order val="0"/>
          <c:tx>
            <c:strRef>
              <c:f>DV!$B$1:$B$3</c:f>
              <c:strCache>
                <c:ptCount val="1"/>
                <c:pt idx="0">
                  <c:v>Surry</c:v>
                </c:pt>
              </c:strCache>
            </c:strRef>
          </c:tx>
          <c:invertIfNegative val="0"/>
          <c:cat>
            <c:strRef>
              <c:f>DV!$A$4:$A$13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DV!$B$4:$B$13</c:f>
              <c:numCache>
                <c:formatCode>General</c:formatCode>
                <c:ptCount val="10"/>
                <c:pt idx="0">
                  <c:v>577</c:v>
                </c:pt>
                <c:pt idx="1">
                  <c:v>479</c:v>
                </c:pt>
                <c:pt idx="2">
                  <c:v>579</c:v>
                </c:pt>
                <c:pt idx="3">
                  <c:v>4</c:v>
                </c:pt>
                <c:pt idx="4">
                  <c:v>320</c:v>
                </c:pt>
                <c:pt idx="5">
                  <c:v>1</c:v>
                </c:pt>
                <c:pt idx="6">
                  <c:v>554</c:v>
                </c:pt>
                <c:pt idx="7">
                  <c:v>368</c:v>
                </c:pt>
                <c:pt idx="8">
                  <c:v>457</c:v>
                </c:pt>
                <c:pt idx="9">
                  <c:v>224</c:v>
                </c:pt>
              </c:numCache>
            </c:numRef>
          </c:val>
        </c:ser>
        <c:ser>
          <c:idx val="1"/>
          <c:order val="1"/>
          <c:tx>
            <c:strRef>
              <c:f>DV!$C$1:$C$3</c:f>
              <c:strCache>
                <c:ptCount val="1"/>
                <c:pt idx="0">
                  <c:v>Stokes</c:v>
                </c:pt>
              </c:strCache>
            </c:strRef>
          </c:tx>
          <c:invertIfNegative val="0"/>
          <c:cat>
            <c:strRef>
              <c:f>DV!$A$4:$A$13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DV!$C$4:$C$13</c:f>
              <c:numCache>
                <c:formatCode>General</c:formatCode>
                <c:ptCount val="10"/>
                <c:pt idx="0">
                  <c:v>695</c:v>
                </c:pt>
                <c:pt idx="1">
                  <c:v>617</c:v>
                </c:pt>
                <c:pt idx="2">
                  <c:v>721</c:v>
                </c:pt>
                <c:pt idx="3">
                  <c:v>0</c:v>
                </c:pt>
                <c:pt idx="4">
                  <c:v>137</c:v>
                </c:pt>
                <c:pt idx="5">
                  <c:v>0</c:v>
                </c:pt>
                <c:pt idx="6">
                  <c:v>473</c:v>
                </c:pt>
                <c:pt idx="7">
                  <c:v>968</c:v>
                </c:pt>
                <c:pt idx="8">
                  <c:v>348</c:v>
                </c:pt>
                <c:pt idx="9">
                  <c:v>211</c:v>
                </c:pt>
              </c:numCache>
            </c:numRef>
          </c:val>
        </c:ser>
        <c:ser>
          <c:idx val="2"/>
          <c:order val="2"/>
          <c:tx>
            <c:strRef>
              <c:f>DV!$D$1:$D$3</c:f>
              <c:strCache>
                <c:ptCount val="1"/>
                <c:pt idx="0">
                  <c:v>Yadkin</c:v>
                </c:pt>
              </c:strCache>
            </c:strRef>
          </c:tx>
          <c:invertIfNegative val="0"/>
          <c:cat>
            <c:strRef>
              <c:f>DV!$A$4:$A$13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DV!$D$4:$D$13</c:f>
              <c:numCache>
                <c:formatCode>General</c:formatCode>
                <c:ptCount val="10"/>
                <c:pt idx="0">
                  <c:v>841</c:v>
                </c:pt>
                <c:pt idx="1">
                  <c:v>498</c:v>
                </c:pt>
                <c:pt idx="2">
                  <c:v>543</c:v>
                </c:pt>
                <c:pt idx="3">
                  <c:v>1</c:v>
                </c:pt>
                <c:pt idx="4">
                  <c:v>235</c:v>
                </c:pt>
                <c:pt idx="5">
                  <c:v>0</c:v>
                </c:pt>
                <c:pt idx="6">
                  <c:v>404</c:v>
                </c:pt>
                <c:pt idx="7">
                  <c:v>1020</c:v>
                </c:pt>
                <c:pt idx="8">
                  <c:v>256</c:v>
                </c:pt>
                <c:pt idx="9">
                  <c:v>169</c:v>
                </c:pt>
              </c:numCache>
            </c:numRef>
          </c:val>
        </c:ser>
        <c:dLbls>
          <c:showLegendKey val="0"/>
          <c:showVal val="0"/>
          <c:showCatName val="0"/>
          <c:showSerName val="0"/>
          <c:showPercent val="0"/>
          <c:showBubbleSize val="0"/>
        </c:dLbls>
        <c:gapWidth val="150"/>
        <c:shape val="box"/>
        <c:axId val="103731968"/>
        <c:axId val="103733504"/>
        <c:axId val="0"/>
      </c:bar3DChart>
      <c:catAx>
        <c:axId val="103731968"/>
        <c:scaling>
          <c:orientation val="minMax"/>
        </c:scaling>
        <c:delete val="0"/>
        <c:axPos val="b"/>
        <c:majorTickMark val="out"/>
        <c:minorTickMark val="none"/>
        <c:tickLblPos val="nextTo"/>
        <c:txPr>
          <a:bodyPr/>
          <a:lstStyle/>
          <a:p>
            <a:pPr>
              <a:defRPr sz="1150" baseline="0"/>
            </a:pPr>
            <a:endParaRPr lang="en-US"/>
          </a:p>
        </c:txPr>
        <c:crossAx val="103733504"/>
        <c:crosses val="autoZero"/>
        <c:auto val="1"/>
        <c:lblAlgn val="ctr"/>
        <c:lblOffset val="100"/>
        <c:noMultiLvlLbl val="0"/>
      </c:catAx>
      <c:valAx>
        <c:axId val="103733504"/>
        <c:scaling>
          <c:orientation val="minMax"/>
        </c:scaling>
        <c:delete val="0"/>
        <c:axPos val="l"/>
        <c:majorGridlines>
          <c:spPr>
            <a:ln w="15875"/>
          </c:spPr>
        </c:majorGridlines>
        <c:numFmt formatCode="General" sourceLinked="1"/>
        <c:majorTickMark val="out"/>
        <c:minorTickMark val="none"/>
        <c:tickLblPos val="nextTo"/>
        <c:crossAx val="103731968"/>
        <c:crosses val="autoZero"/>
        <c:crossBetween val="between"/>
      </c:valAx>
    </c:plotArea>
    <c:legend>
      <c:legendPos val="r"/>
      <c:layout/>
      <c:overlay val="0"/>
      <c:txPr>
        <a:bodyPr/>
        <a:lstStyle/>
        <a:p>
          <a:pPr>
            <a:defRPr sz="1140" baseline="0"/>
          </a:pPr>
          <a:endParaRPr lang="en-US"/>
        </a:p>
      </c:txPr>
    </c:legend>
    <c:plotVisOnly val="1"/>
    <c:dispBlanksAs val="gap"/>
    <c:showDLblsOverMax val="0"/>
  </c:chart>
  <c:txPr>
    <a:bodyPr/>
    <a:lstStyle/>
    <a:p>
      <a:pPr>
        <a:defRPr sz="1100" baseline="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4861949470973621E-2"/>
          <c:y val="3.720654283823871E-2"/>
          <c:w val="0.85187006745849092"/>
          <c:h val="0.71030422532742676"/>
        </c:manualLayout>
      </c:layout>
      <c:bar3DChart>
        <c:barDir val="col"/>
        <c:grouping val="clustered"/>
        <c:varyColors val="0"/>
        <c:ser>
          <c:idx val="0"/>
          <c:order val="0"/>
          <c:tx>
            <c:strRef>
              <c:f>SA!$B$1:$B$3</c:f>
              <c:strCache>
                <c:ptCount val="1"/>
                <c:pt idx="0">
                  <c:v>Surry</c:v>
                </c:pt>
              </c:strCache>
            </c:strRef>
          </c:tx>
          <c:invertIfNegative val="0"/>
          <c:cat>
            <c:strRef>
              <c:f>SA!$A$4:$A$13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SA!$B$4:$B$13</c:f>
              <c:numCache>
                <c:formatCode>General</c:formatCode>
                <c:ptCount val="10"/>
                <c:pt idx="0">
                  <c:v>22</c:v>
                </c:pt>
                <c:pt idx="1">
                  <c:v>19</c:v>
                </c:pt>
                <c:pt idx="2">
                  <c:v>32</c:v>
                </c:pt>
                <c:pt idx="3">
                  <c:v>0</c:v>
                </c:pt>
                <c:pt idx="4">
                  <c:v>18</c:v>
                </c:pt>
                <c:pt idx="5">
                  <c:v>0</c:v>
                </c:pt>
                <c:pt idx="6">
                  <c:v>14</c:v>
                </c:pt>
                <c:pt idx="7">
                  <c:v>16</c:v>
                </c:pt>
                <c:pt idx="8">
                  <c:v>8</c:v>
                </c:pt>
                <c:pt idx="9">
                  <c:v>3</c:v>
                </c:pt>
              </c:numCache>
            </c:numRef>
          </c:val>
        </c:ser>
        <c:ser>
          <c:idx val="1"/>
          <c:order val="1"/>
          <c:tx>
            <c:strRef>
              <c:f>SA!$C$1:$C$3</c:f>
              <c:strCache>
                <c:ptCount val="1"/>
                <c:pt idx="0">
                  <c:v>Stokes</c:v>
                </c:pt>
              </c:strCache>
            </c:strRef>
          </c:tx>
          <c:invertIfNegative val="0"/>
          <c:cat>
            <c:strRef>
              <c:f>SA!$A$4:$A$13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SA!$C$4:$C$13</c:f>
              <c:numCache>
                <c:formatCode>General</c:formatCode>
                <c:ptCount val="10"/>
                <c:pt idx="0">
                  <c:v>39</c:v>
                </c:pt>
                <c:pt idx="1">
                  <c:v>30</c:v>
                </c:pt>
                <c:pt idx="2">
                  <c:v>52</c:v>
                </c:pt>
                <c:pt idx="3">
                  <c:v>0</c:v>
                </c:pt>
                <c:pt idx="4">
                  <c:v>16</c:v>
                </c:pt>
                <c:pt idx="5">
                  <c:v>0</c:v>
                </c:pt>
                <c:pt idx="6">
                  <c:v>13</c:v>
                </c:pt>
                <c:pt idx="7">
                  <c:v>25</c:v>
                </c:pt>
                <c:pt idx="8">
                  <c:v>20</c:v>
                </c:pt>
                <c:pt idx="9">
                  <c:v>3</c:v>
                </c:pt>
              </c:numCache>
            </c:numRef>
          </c:val>
        </c:ser>
        <c:ser>
          <c:idx val="2"/>
          <c:order val="2"/>
          <c:tx>
            <c:strRef>
              <c:f>SA!$D$1:$D$3</c:f>
              <c:strCache>
                <c:ptCount val="1"/>
                <c:pt idx="0">
                  <c:v>Yadkin</c:v>
                </c:pt>
              </c:strCache>
            </c:strRef>
          </c:tx>
          <c:invertIfNegative val="0"/>
          <c:cat>
            <c:strRef>
              <c:f>SA!$A$4:$A$13</c:f>
              <c:strCache>
                <c:ptCount val="10"/>
                <c:pt idx="0">
                  <c:v>Information</c:v>
                </c:pt>
                <c:pt idx="1">
                  <c:v>Advocacy</c:v>
                </c:pt>
                <c:pt idx="2">
                  <c:v>Referral</c:v>
                </c:pt>
                <c:pt idx="3">
                  <c:v>Transportation</c:v>
                </c:pt>
                <c:pt idx="4">
                  <c:v>Counseling</c:v>
                </c:pt>
                <c:pt idx="5">
                  <c:v>Hospital</c:v>
                </c:pt>
                <c:pt idx="6">
                  <c:v>Court</c:v>
                </c:pt>
                <c:pt idx="7">
                  <c:v>Crisis Hotline</c:v>
                </c:pt>
                <c:pt idx="8">
                  <c:v>Female</c:v>
                </c:pt>
                <c:pt idx="9">
                  <c:v>Male</c:v>
                </c:pt>
              </c:strCache>
            </c:strRef>
          </c:cat>
          <c:val>
            <c:numRef>
              <c:f>SA!$D$4:$D$13</c:f>
              <c:numCache>
                <c:formatCode>General</c:formatCode>
                <c:ptCount val="10"/>
                <c:pt idx="0">
                  <c:v>65</c:v>
                </c:pt>
                <c:pt idx="1">
                  <c:v>13</c:v>
                </c:pt>
                <c:pt idx="2">
                  <c:v>20</c:v>
                </c:pt>
                <c:pt idx="3">
                  <c:v>0</c:v>
                </c:pt>
                <c:pt idx="4">
                  <c:v>6</c:v>
                </c:pt>
                <c:pt idx="5">
                  <c:v>0</c:v>
                </c:pt>
                <c:pt idx="6">
                  <c:v>6</c:v>
                </c:pt>
                <c:pt idx="7">
                  <c:v>18</c:v>
                </c:pt>
                <c:pt idx="8">
                  <c:v>11</c:v>
                </c:pt>
                <c:pt idx="9">
                  <c:v>0</c:v>
                </c:pt>
              </c:numCache>
            </c:numRef>
          </c:val>
        </c:ser>
        <c:dLbls>
          <c:showLegendKey val="0"/>
          <c:showVal val="0"/>
          <c:showCatName val="0"/>
          <c:showSerName val="0"/>
          <c:showPercent val="0"/>
          <c:showBubbleSize val="0"/>
        </c:dLbls>
        <c:gapWidth val="150"/>
        <c:shape val="box"/>
        <c:axId val="104386944"/>
        <c:axId val="104388480"/>
        <c:axId val="0"/>
      </c:bar3DChart>
      <c:catAx>
        <c:axId val="104386944"/>
        <c:scaling>
          <c:orientation val="minMax"/>
        </c:scaling>
        <c:delete val="0"/>
        <c:axPos val="b"/>
        <c:majorTickMark val="out"/>
        <c:minorTickMark val="none"/>
        <c:tickLblPos val="nextTo"/>
        <c:txPr>
          <a:bodyPr/>
          <a:lstStyle/>
          <a:p>
            <a:pPr>
              <a:defRPr sz="1150" baseline="0"/>
            </a:pPr>
            <a:endParaRPr lang="en-US"/>
          </a:p>
        </c:txPr>
        <c:crossAx val="104388480"/>
        <c:crosses val="autoZero"/>
        <c:auto val="1"/>
        <c:lblAlgn val="ctr"/>
        <c:lblOffset val="100"/>
        <c:noMultiLvlLbl val="0"/>
      </c:catAx>
      <c:valAx>
        <c:axId val="104388480"/>
        <c:scaling>
          <c:orientation val="minMax"/>
        </c:scaling>
        <c:delete val="0"/>
        <c:axPos val="l"/>
        <c:majorGridlines>
          <c:spPr>
            <a:ln w="15875"/>
          </c:spPr>
        </c:majorGridlines>
        <c:numFmt formatCode="General" sourceLinked="1"/>
        <c:majorTickMark val="out"/>
        <c:minorTickMark val="none"/>
        <c:tickLblPos val="nextTo"/>
        <c:crossAx val="104386944"/>
        <c:crosses val="autoZero"/>
        <c:crossBetween val="between"/>
      </c:valAx>
    </c:plotArea>
    <c:legend>
      <c:legendPos val="r"/>
      <c:layout/>
      <c:overlay val="0"/>
      <c:txPr>
        <a:bodyPr/>
        <a:lstStyle/>
        <a:p>
          <a:pPr>
            <a:defRPr sz="1140" baseline="0"/>
          </a:pPr>
          <a:endParaRPr lang="en-US"/>
        </a:p>
      </c:txPr>
    </c:legend>
    <c:plotVisOnly val="1"/>
    <c:dispBlanksAs val="gap"/>
    <c:showDLblsOverMax val="0"/>
  </c:chart>
  <c:txPr>
    <a:bodyPr/>
    <a:lstStyle/>
    <a:p>
      <a:pPr>
        <a:defRPr sz="1100" baseline="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Senior Enrichment Services</a:t>
            </a:r>
          </a:p>
          <a:p>
            <a:pPr>
              <a:defRPr/>
            </a:pP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'SE Services 12-13'!$A$3</c:f>
              <c:strCache>
                <c:ptCount val="1"/>
                <c:pt idx="0">
                  <c:v>Meals on Wheels</c:v>
                </c:pt>
              </c:strCache>
            </c:strRef>
          </c:tx>
          <c:invertIfNegative val="0"/>
          <c:cat>
            <c:strRef>
              <c:f>'SE Services 12-13'!$B$2:$D$2</c:f>
              <c:strCache>
                <c:ptCount val="3"/>
                <c:pt idx="0">
                  <c:v>Davie</c:v>
                </c:pt>
                <c:pt idx="1">
                  <c:v>Surry</c:v>
                </c:pt>
                <c:pt idx="2">
                  <c:v>Yadkin</c:v>
                </c:pt>
              </c:strCache>
            </c:strRef>
          </c:cat>
          <c:val>
            <c:numRef>
              <c:f>'SE Services 12-13'!$B$3:$D$3</c:f>
              <c:numCache>
                <c:formatCode>_(* #,##0_);_(* \(#,##0\);_(* "-"??_);_(@_)</c:formatCode>
                <c:ptCount val="3"/>
                <c:pt idx="0">
                  <c:v>0</c:v>
                </c:pt>
                <c:pt idx="1">
                  <c:v>26629</c:v>
                </c:pt>
                <c:pt idx="2">
                  <c:v>24337</c:v>
                </c:pt>
              </c:numCache>
            </c:numRef>
          </c:val>
        </c:ser>
        <c:ser>
          <c:idx val="1"/>
          <c:order val="1"/>
          <c:tx>
            <c:strRef>
              <c:f>'SE Services 12-13'!$A$4</c:f>
              <c:strCache>
                <c:ptCount val="1"/>
                <c:pt idx="0">
                  <c:v>Congregate Nutrition</c:v>
                </c:pt>
              </c:strCache>
            </c:strRef>
          </c:tx>
          <c:invertIfNegative val="0"/>
          <c:cat>
            <c:strRef>
              <c:f>'SE Services 12-13'!$B$2:$D$2</c:f>
              <c:strCache>
                <c:ptCount val="3"/>
                <c:pt idx="0">
                  <c:v>Davie</c:v>
                </c:pt>
                <c:pt idx="1">
                  <c:v>Surry</c:v>
                </c:pt>
                <c:pt idx="2">
                  <c:v>Yadkin</c:v>
                </c:pt>
              </c:strCache>
            </c:strRef>
          </c:cat>
          <c:val>
            <c:numRef>
              <c:f>'SE Services 12-13'!$B$4:$D$4</c:f>
              <c:numCache>
                <c:formatCode>_(* #,##0_);_(* \(#,##0\);_(* "-"??_);_(@_)</c:formatCode>
                <c:ptCount val="3"/>
                <c:pt idx="0">
                  <c:v>0</c:v>
                </c:pt>
                <c:pt idx="1">
                  <c:v>20964</c:v>
                </c:pt>
                <c:pt idx="2">
                  <c:v>13606</c:v>
                </c:pt>
              </c:numCache>
            </c:numRef>
          </c:val>
        </c:ser>
        <c:ser>
          <c:idx val="2"/>
          <c:order val="2"/>
          <c:tx>
            <c:strRef>
              <c:f>'SE Services 12-13'!$A$5</c:f>
              <c:strCache>
                <c:ptCount val="1"/>
                <c:pt idx="0">
                  <c:v>Medical Transportation</c:v>
                </c:pt>
              </c:strCache>
            </c:strRef>
          </c:tx>
          <c:invertIfNegative val="0"/>
          <c:cat>
            <c:strRef>
              <c:f>'SE Services 12-13'!$B$2:$D$2</c:f>
              <c:strCache>
                <c:ptCount val="3"/>
                <c:pt idx="0">
                  <c:v>Davie</c:v>
                </c:pt>
                <c:pt idx="1">
                  <c:v>Surry</c:v>
                </c:pt>
                <c:pt idx="2">
                  <c:v>Yadkin</c:v>
                </c:pt>
              </c:strCache>
            </c:strRef>
          </c:cat>
          <c:val>
            <c:numRef>
              <c:f>'SE Services 12-13'!$B$5:$D$5</c:f>
              <c:numCache>
                <c:formatCode>_(* #,##0_);_(* \(#,##0\);_(* "-"??_);_(@_)</c:formatCode>
                <c:ptCount val="3"/>
                <c:pt idx="0">
                  <c:v>1890</c:v>
                </c:pt>
                <c:pt idx="1">
                  <c:v>576</c:v>
                </c:pt>
                <c:pt idx="2">
                  <c:v>330</c:v>
                </c:pt>
              </c:numCache>
            </c:numRef>
          </c:val>
        </c:ser>
        <c:ser>
          <c:idx val="3"/>
          <c:order val="3"/>
          <c:tx>
            <c:strRef>
              <c:f>'SE Services 12-13'!$A$6</c:f>
              <c:strCache>
                <c:ptCount val="1"/>
                <c:pt idx="0">
                  <c:v>General Transportation</c:v>
                </c:pt>
              </c:strCache>
            </c:strRef>
          </c:tx>
          <c:invertIfNegative val="0"/>
          <c:cat>
            <c:strRef>
              <c:f>'SE Services 12-13'!$B$2:$D$2</c:f>
              <c:strCache>
                <c:ptCount val="3"/>
                <c:pt idx="0">
                  <c:v>Davie</c:v>
                </c:pt>
                <c:pt idx="1">
                  <c:v>Surry</c:v>
                </c:pt>
                <c:pt idx="2">
                  <c:v>Yadkin</c:v>
                </c:pt>
              </c:strCache>
            </c:strRef>
          </c:cat>
          <c:val>
            <c:numRef>
              <c:f>'SE Services 12-13'!$B$6:$D$6</c:f>
              <c:numCache>
                <c:formatCode>_(* #,##0_);_(* \(#,##0\);_(* "-"??_);_(@_)</c:formatCode>
                <c:ptCount val="3"/>
                <c:pt idx="0">
                  <c:v>7293</c:v>
                </c:pt>
                <c:pt idx="1">
                  <c:v>5733</c:v>
                </c:pt>
                <c:pt idx="2">
                  <c:v>1139</c:v>
                </c:pt>
              </c:numCache>
            </c:numRef>
          </c:val>
        </c:ser>
        <c:dLbls>
          <c:showLegendKey val="0"/>
          <c:showVal val="1"/>
          <c:showCatName val="0"/>
          <c:showSerName val="0"/>
          <c:showPercent val="0"/>
          <c:showBubbleSize val="0"/>
        </c:dLbls>
        <c:gapWidth val="150"/>
        <c:shape val="box"/>
        <c:axId val="104421632"/>
        <c:axId val="104443904"/>
        <c:axId val="0"/>
      </c:bar3DChart>
      <c:catAx>
        <c:axId val="104421632"/>
        <c:scaling>
          <c:orientation val="minMax"/>
        </c:scaling>
        <c:delete val="0"/>
        <c:axPos val="l"/>
        <c:majorTickMark val="none"/>
        <c:minorTickMark val="none"/>
        <c:tickLblPos val="nextTo"/>
        <c:crossAx val="104443904"/>
        <c:crosses val="autoZero"/>
        <c:auto val="1"/>
        <c:lblAlgn val="ctr"/>
        <c:lblOffset val="100"/>
        <c:noMultiLvlLbl val="0"/>
      </c:catAx>
      <c:valAx>
        <c:axId val="104443904"/>
        <c:scaling>
          <c:orientation val="minMax"/>
        </c:scaling>
        <c:delete val="1"/>
        <c:axPos val="b"/>
        <c:numFmt formatCode="_(* #,##0_);_(* \(#,##0\);_(* &quot;-&quot;??_);_(@_)" sourceLinked="1"/>
        <c:majorTickMark val="none"/>
        <c:minorTickMark val="none"/>
        <c:tickLblPos val="none"/>
        <c:crossAx val="104421632"/>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400"/>
              <a:t>Number of Trips</a:t>
            </a:r>
            <a:r>
              <a:rPr lang="en-US" sz="1400" baseline="0"/>
              <a:t> Funded by </a:t>
            </a:r>
          </a:p>
          <a:p>
            <a:pPr algn="ctr">
              <a:defRPr/>
            </a:pPr>
            <a:r>
              <a:rPr lang="en-US" sz="1400" baseline="0"/>
              <a:t>State Rural Operating Assistance</a:t>
            </a:r>
          </a:p>
          <a:p>
            <a:pPr algn="ctr">
              <a:defRPr/>
            </a:pPr>
            <a:r>
              <a:rPr lang="en-US" sz="1400" baseline="0"/>
              <a:t>2012-2013</a:t>
            </a:r>
            <a:endParaRPr lang="en-US" sz="1400"/>
          </a:p>
        </c:rich>
      </c:tx>
      <c:layout>
        <c:manualLayout>
          <c:xMode val="edge"/>
          <c:yMode val="edge"/>
          <c:x val="0.23054155730533682"/>
          <c:y val="2.7777777777777776E-2"/>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Sheet1!$B$4</c:f>
              <c:strCache>
                <c:ptCount val="1"/>
                <c:pt idx="0">
                  <c:v>Elderly &amp; Disabled</c:v>
                </c:pt>
              </c:strCache>
            </c:strRef>
          </c:tx>
          <c:invertIfNegative val="0"/>
          <c:cat>
            <c:strRef>
              <c:f>Sheet1!$A$5:$A$8</c:f>
              <c:strCache>
                <c:ptCount val="4"/>
                <c:pt idx="0">
                  <c:v>Davie</c:v>
                </c:pt>
                <c:pt idx="1">
                  <c:v>Stokes</c:v>
                </c:pt>
                <c:pt idx="2">
                  <c:v>Surry</c:v>
                </c:pt>
                <c:pt idx="3">
                  <c:v>Yadkin</c:v>
                </c:pt>
              </c:strCache>
            </c:strRef>
          </c:cat>
          <c:val>
            <c:numRef>
              <c:f>Sheet1!$B$5:$B$8</c:f>
              <c:numCache>
                <c:formatCode>_(* #,##0_);_(* \(#,##0\);_(* "-"??_);_(@_)</c:formatCode>
                <c:ptCount val="4"/>
                <c:pt idx="0">
                  <c:v>2528</c:v>
                </c:pt>
                <c:pt idx="1">
                  <c:v>1847</c:v>
                </c:pt>
                <c:pt idx="2">
                  <c:v>2619</c:v>
                </c:pt>
                <c:pt idx="3">
                  <c:v>2552</c:v>
                </c:pt>
              </c:numCache>
            </c:numRef>
          </c:val>
        </c:ser>
        <c:ser>
          <c:idx val="1"/>
          <c:order val="1"/>
          <c:tx>
            <c:strRef>
              <c:f>Sheet1!$C$4</c:f>
              <c:strCache>
                <c:ptCount val="1"/>
                <c:pt idx="0">
                  <c:v>Employment Related</c:v>
                </c:pt>
              </c:strCache>
            </c:strRef>
          </c:tx>
          <c:invertIfNegative val="0"/>
          <c:cat>
            <c:strRef>
              <c:f>Sheet1!$A$5:$A$8</c:f>
              <c:strCache>
                <c:ptCount val="4"/>
                <c:pt idx="0">
                  <c:v>Davie</c:v>
                </c:pt>
                <c:pt idx="1">
                  <c:v>Stokes</c:v>
                </c:pt>
                <c:pt idx="2">
                  <c:v>Surry</c:v>
                </c:pt>
                <c:pt idx="3">
                  <c:v>Yadkin</c:v>
                </c:pt>
              </c:strCache>
            </c:strRef>
          </c:cat>
          <c:val>
            <c:numRef>
              <c:f>Sheet1!$C$5:$C$8</c:f>
              <c:numCache>
                <c:formatCode>_(* #,##0_);_(* \(#,##0\);_(* "-"??_);_(@_)</c:formatCode>
                <c:ptCount val="4"/>
                <c:pt idx="0">
                  <c:v>22</c:v>
                </c:pt>
                <c:pt idx="1">
                  <c:v>190</c:v>
                </c:pt>
                <c:pt idx="2">
                  <c:v>695</c:v>
                </c:pt>
                <c:pt idx="3">
                  <c:v>115</c:v>
                </c:pt>
              </c:numCache>
            </c:numRef>
          </c:val>
        </c:ser>
        <c:ser>
          <c:idx val="2"/>
          <c:order val="2"/>
          <c:tx>
            <c:strRef>
              <c:f>Sheet1!$D$4</c:f>
              <c:strCache>
                <c:ptCount val="1"/>
                <c:pt idx="0">
                  <c:v>Rural Gen. Public</c:v>
                </c:pt>
              </c:strCache>
            </c:strRef>
          </c:tx>
          <c:invertIfNegative val="0"/>
          <c:cat>
            <c:strRef>
              <c:f>Sheet1!$A$5:$A$8</c:f>
              <c:strCache>
                <c:ptCount val="4"/>
                <c:pt idx="0">
                  <c:v>Davie</c:v>
                </c:pt>
                <c:pt idx="1">
                  <c:v>Stokes</c:v>
                </c:pt>
                <c:pt idx="2">
                  <c:v>Surry</c:v>
                </c:pt>
                <c:pt idx="3">
                  <c:v>Yadkin</c:v>
                </c:pt>
              </c:strCache>
            </c:strRef>
          </c:cat>
          <c:val>
            <c:numRef>
              <c:f>Sheet1!$D$5:$D$8</c:f>
              <c:numCache>
                <c:formatCode>_(* #,##0_);_(* \(#,##0\);_(* "-"??_);_(@_)</c:formatCode>
                <c:ptCount val="4"/>
                <c:pt idx="0">
                  <c:v>3656</c:v>
                </c:pt>
                <c:pt idx="1">
                  <c:v>2629</c:v>
                </c:pt>
                <c:pt idx="2">
                  <c:v>8793</c:v>
                </c:pt>
                <c:pt idx="3">
                  <c:v>3164</c:v>
                </c:pt>
              </c:numCache>
            </c:numRef>
          </c:val>
        </c:ser>
        <c:dLbls>
          <c:showLegendKey val="0"/>
          <c:showVal val="1"/>
          <c:showCatName val="0"/>
          <c:showSerName val="0"/>
          <c:showPercent val="0"/>
          <c:showBubbleSize val="0"/>
        </c:dLbls>
        <c:gapWidth val="95"/>
        <c:gapDepth val="95"/>
        <c:shape val="cylinder"/>
        <c:axId val="107079552"/>
        <c:axId val="107298816"/>
        <c:axId val="0"/>
      </c:bar3DChart>
      <c:catAx>
        <c:axId val="107079552"/>
        <c:scaling>
          <c:orientation val="minMax"/>
        </c:scaling>
        <c:delete val="0"/>
        <c:axPos val="l"/>
        <c:majorTickMark val="none"/>
        <c:minorTickMark val="none"/>
        <c:tickLblPos val="nextTo"/>
        <c:crossAx val="107298816"/>
        <c:crosses val="autoZero"/>
        <c:auto val="1"/>
        <c:lblAlgn val="ctr"/>
        <c:lblOffset val="100"/>
        <c:noMultiLvlLbl val="0"/>
      </c:catAx>
      <c:valAx>
        <c:axId val="107298816"/>
        <c:scaling>
          <c:orientation val="minMax"/>
        </c:scaling>
        <c:delete val="1"/>
        <c:axPos val="b"/>
        <c:numFmt formatCode="0%" sourceLinked="1"/>
        <c:majorTickMark val="none"/>
        <c:minorTickMark val="none"/>
        <c:tickLblPos val="none"/>
        <c:crossAx val="107079552"/>
        <c:crosses val="autoZero"/>
        <c:crossBetween val="between"/>
      </c:valAx>
    </c:plotArea>
    <c:legend>
      <c:legendPos val="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0.11744</cdr:x>
      <cdr:y>0.06772</cdr:y>
    </cdr:from>
    <cdr:to>
      <cdr:x>0.70388</cdr:x>
      <cdr:y>0.15801</cdr:y>
    </cdr:to>
    <cdr:sp macro="" textlink="">
      <cdr:nvSpPr>
        <cdr:cNvPr id="2" name="TextBox 1"/>
        <cdr:cNvSpPr txBox="1"/>
      </cdr:nvSpPr>
      <cdr:spPr>
        <a:xfrm xmlns:a="http://schemas.openxmlformats.org/drawingml/2006/main">
          <a:off x="628650" y="228600"/>
          <a:ext cx="3139242"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i="0" baseline="0" dirty="0"/>
            <a:t>Domestic Violence Services Provided</a:t>
          </a:r>
        </a:p>
      </cdr:txBody>
    </cdr:sp>
  </cdr:relSizeAnchor>
</c:userShapes>
</file>

<file path=ppt/drawings/drawing2.xml><?xml version="1.0" encoding="utf-8"?>
<c:userShapes xmlns:c="http://schemas.openxmlformats.org/drawingml/2006/chart">
  <cdr:relSizeAnchor xmlns:cdr="http://schemas.openxmlformats.org/drawingml/2006/chartDrawing">
    <cdr:from>
      <cdr:x>0.29939</cdr:x>
      <cdr:y>0.06045</cdr:y>
    </cdr:from>
    <cdr:to>
      <cdr:x>0.88583</cdr:x>
      <cdr:y>0.12055</cdr:y>
    </cdr:to>
    <cdr:sp macro="" textlink="">
      <cdr:nvSpPr>
        <cdr:cNvPr id="2" name="TextBox 1"/>
        <cdr:cNvSpPr txBox="1"/>
      </cdr:nvSpPr>
      <cdr:spPr>
        <a:xfrm xmlns:a="http://schemas.openxmlformats.org/drawingml/2006/main">
          <a:off x="1524000" y="224973"/>
          <a:ext cx="2985233" cy="223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i="0" baseline="0" dirty="0"/>
            <a:t>Sexual Assault Services Provided</a:t>
          </a:r>
        </a:p>
      </cdr:txBody>
    </cdr:sp>
  </cdr:relSizeAnchor>
</c:userShapes>
</file>

<file path=ppt/drawings/drawing3.xml><?xml version="1.0" encoding="utf-8"?>
<c:userShapes xmlns:c="http://schemas.openxmlformats.org/drawingml/2006/chart">
  <cdr:relSizeAnchor xmlns:cdr="http://schemas.openxmlformats.org/drawingml/2006/chartDrawing">
    <cdr:from>
      <cdr:x>0.48936</cdr:x>
      <cdr:y>0.70792</cdr:y>
    </cdr:from>
    <cdr:to>
      <cdr:x>0.96733</cdr:x>
      <cdr:y>0.88614</cdr:y>
    </cdr:to>
    <cdr:sp macro="" textlink="">
      <cdr:nvSpPr>
        <cdr:cNvPr id="2" name="TextBox 1"/>
        <cdr:cNvSpPr txBox="1"/>
      </cdr:nvSpPr>
      <cdr:spPr>
        <a:xfrm xmlns:a="http://schemas.openxmlformats.org/drawingml/2006/main">
          <a:off x="1752600" y="1941967"/>
          <a:ext cx="1711796" cy="488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a:t>Wait List - 53</a:t>
          </a:r>
        </a:p>
        <a:p xmlns:a="http://schemas.openxmlformats.org/drawingml/2006/main">
          <a:r>
            <a:rPr lang="en-US" sz="1100" i="1" dirty="0" smtClean="0"/>
            <a:t>Average  </a:t>
          </a:r>
          <a:r>
            <a:rPr lang="en-US" sz="1100" i="1" dirty="0"/>
            <a:t>Cost Per Unit $987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5" rIns="93168"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8" tIns="46585" rIns="93168" bIns="46585" rtlCol="0"/>
          <a:lstStyle>
            <a:lvl1pPr algn="r">
              <a:defRPr sz="1200"/>
            </a:lvl1pPr>
          </a:lstStyle>
          <a:p>
            <a:fld id="{BB0B369D-E0B8-4E15-BEF8-329C817CEDF6}" type="datetimeFigureOut">
              <a:rPr lang="en-US" smtClean="0"/>
              <a:t>3/6/2014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8" tIns="46585" rIns="93168" bIns="46585" rtlCol="0" anchor="b"/>
          <a:lstStyle>
            <a:lvl1pPr algn="l">
              <a:defRPr sz="1200"/>
            </a:lvl1pPr>
          </a:lstStyle>
          <a:p>
            <a:r>
              <a:rPr lang="en-US" dirty="0" smtClean="0"/>
              <a:t>2013 Annual Report</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8" tIns="46585" rIns="93168" bIns="46585" rtlCol="0" anchor="b"/>
          <a:lstStyle>
            <a:lvl1pPr algn="r">
              <a:defRPr sz="1200"/>
            </a:lvl1pPr>
          </a:lstStyle>
          <a:p>
            <a:fld id="{98D320FE-4871-47A8-B7B1-606B277FFDD4}" type="slidenum">
              <a:rPr lang="en-US" smtClean="0"/>
              <a:t>‹#›</a:t>
            </a:fld>
            <a:endParaRPr lang="en-US" dirty="0"/>
          </a:p>
        </p:txBody>
      </p:sp>
    </p:spTree>
    <p:extLst>
      <p:ext uri="{BB962C8B-B14F-4D97-AF65-F5344CB8AC3E}">
        <p14:creationId xmlns:p14="http://schemas.microsoft.com/office/powerpoint/2010/main" val="3167179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5" rIns="93168"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5" rIns="93168" bIns="46585" rtlCol="0"/>
          <a:lstStyle>
            <a:lvl1pPr algn="r">
              <a:defRPr sz="1200"/>
            </a:lvl1pPr>
          </a:lstStyle>
          <a:p>
            <a:fld id="{F443DBC4-EEBA-4978-A238-A4A4A96B0AC2}" type="datetimeFigureOut">
              <a:rPr lang="en-US" smtClean="0"/>
              <a:t>3/6/2014</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68" tIns="46585" rIns="93168"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5" rIns="93168"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5" rIns="93168" bIns="46585" rtlCol="0" anchor="b"/>
          <a:lstStyle>
            <a:lvl1pPr algn="l">
              <a:defRPr sz="1200"/>
            </a:lvl1pPr>
          </a:lstStyle>
          <a:p>
            <a:r>
              <a:rPr lang="en-US" dirty="0" smtClean="0"/>
              <a:t>2013 Annual Report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5" rIns="93168" bIns="46585" rtlCol="0" anchor="b"/>
          <a:lstStyle>
            <a:lvl1pPr algn="r">
              <a:defRPr sz="1200"/>
            </a:lvl1pPr>
          </a:lstStyle>
          <a:p>
            <a:fld id="{4CA48A40-80D1-42A9-979B-B2B82C3C4574}" type="slidenum">
              <a:rPr lang="en-US" smtClean="0"/>
              <a:t>‹#›</a:t>
            </a:fld>
            <a:endParaRPr lang="en-US" dirty="0"/>
          </a:p>
        </p:txBody>
      </p:sp>
    </p:spTree>
    <p:extLst>
      <p:ext uri="{BB962C8B-B14F-4D97-AF65-F5344CB8AC3E}">
        <p14:creationId xmlns:p14="http://schemas.microsoft.com/office/powerpoint/2010/main" val="232921993"/>
      </p:ext>
    </p:extLst>
  </p:cSld>
  <p:clrMap bg1="lt1" tx1="dk1" bg2="lt2" tx2="dk2" accent1="accent1" accent2="accent2" accent3="accent3" accent4="accent4" accent5="accent5" accent6="accent6" hlink="hlink" folHlink="folHlink"/>
  <p:hf hdr="0" dt="0"/>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2013 Annual Report</a:t>
            </a:r>
            <a:endParaRPr lang="en-US" dirty="0"/>
          </a:p>
        </p:txBody>
      </p:sp>
      <p:sp>
        <p:nvSpPr>
          <p:cNvPr id="5" name="Slide Number Placeholder 4"/>
          <p:cNvSpPr>
            <a:spLocks noGrp="1"/>
          </p:cNvSpPr>
          <p:nvPr>
            <p:ph type="sldNum" sz="quarter" idx="11"/>
          </p:nvPr>
        </p:nvSpPr>
        <p:spPr/>
        <p:txBody>
          <a:bodyPr/>
          <a:lstStyle/>
          <a:p>
            <a:fld id="{4CA48A40-80D1-42A9-979B-B2B82C3C4574}" type="slidenum">
              <a:rPr lang="en-US" smtClean="0"/>
              <a:t>1</a:t>
            </a:fld>
            <a:endParaRPr lang="en-US" dirty="0"/>
          </a:p>
        </p:txBody>
      </p:sp>
    </p:spTree>
    <p:extLst>
      <p:ext uri="{BB962C8B-B14F-4D97-AF65-F5344CB8AC3E}">
        <p14:creationId xmlns:p14="http://schemas.microsoft.com/office/powerpoint/2010/main" val="150913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48A40-80D1-42A9-979B-B2B82C3C4574}"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2013 Annual Report</a:t>
            </a:r>
            <a:endParaRPr lang="en-US" dirty="0"/>
          </a:p>
        </p:txBody>
      </p:sp>
    </p:spTree>
    <p:extLst>
      <p:ext uri="{BB962C8B-B14F-4D97-AF65-F5344CB8AC3E}">
        <p14:creationId xmlns:p14="http://schemas.microsoft.com/office/powerpoint/2010/main" val="26481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2013 Annual Report</a:t>
            </a:r>
            <a:endParaRPr lang="en-US" dirty="0"/>
          </a:p>
        </p:txBody>
      </p:sp>
      <p:sp>
        <p:nvSpPr>
          <p:cNvPr id="5" name="Slide Number Placeholder 4"/>
          <p:cNvSpPr>
            <a:spLocks noGrp="1"/>
          </p:cNvSpPr>
          <p:nvPr>
            <p:ph type="sldNum" sz="quarter" idx="11"/>
          </p:nvPr>
        </p:nvSpPr>
        <p:spPr/>
        <p:txBody>
          <a:bodyPr/>
          <a:lstStyle/>
          <a:p>
            <a:fld id="{4CA48A40-80D1-42A9-979B-B2B82C3C4574}" type="slidenum">
              <a:rPr lang="en-US" smtClean="0"/>
              <a:t>6</a:t>
            </a:fld>
            <a:endParaRPr lang="en-US" dirty="0"/>
          </a:p>
        </p:txBody>
      </p:sp>
    </p:spTree>
    <p:extLst>
      <p:ext uri="{BB962C8B-B14F-4D97-AF65-F5344CB8AC3E}">
        <p14:creationId xmlns:p14="http://schemas.microsoft.com/office/powerpoint/2010/main" val="92076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2013 Annual Report</a:t>
            </a:r>
            <a:endParaRPr lang="en-US" dirty="0"/>
          </a:p>
        </p:txBody>
      </p:sp>
      <p:sp>
        <p:nvSpPr>
          <p:cNvPr id="5" name="Slide Number Placeholder 4"/>
          <p:cNvSpPr>
            <a:spLocks noGrp="1"/>
          </p:cNvSpPr>
          <p:nvPr>
            <p:ph type="sldNum" sz="quarter" idx="11"/>
          </p:nvPr>
        </p:nvSpPr>
        <p:spPr/>
        <p:txBody>
          <a:bodyPr/>
          <a:lstStyle/>
          <a:p>
            <a:fld id="{4CA48A40-80D1-42A9-979B-B2B82C3C4574}" type="slidenum">
              <a:rPr lang="en-US" smtClean="0"/>
              <a:t>21</a:t>
            </a:fld>
            <a:endParaRPr lang="en-US" dirty="0"/>
          </a:p>
        </p:txBody>
      </p:sp>
    </p:spTree>
    <p:extLst>
      <p:ext uri="{BB962C8B-B14F-4D97-AF65-F5344CB8AC3E}">
        <p14:creationId xmlns:p14="http://schemas.microsoft.com/office/powerpoint/2010/main" val="64073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2013 Annual Report</a:t>
            </a:r>
            <a:endParaRPr lang="en-US" dirty="0"/>
          </a:p>
        </p:txBody>
      </p:sp>
      <p:sp>
        <p:nvSpPr>
          <p:cNvPr id="5" name="Slide Number Placeholder 4"/>
          <p:cNvSpPr>
            <a:spLocks noGrp="1"/>
          </p:cNvSpPr>
          <p:nvPr>
            <p:ph type="sldNum" sz="quarter" idx="11"/>
          </p:nvPr>
        </p:nvSpPr>
        <p:spPr/>
        <p:txBody>
          <a:bodyPr/>
          <a:lstStyle/>
          <a:p>
            <a:fld id="{4CA48A40-80D1-42A9-979B-B2B82C3C4574}" type="slidenum">
              <a:rPr lang="en-US" smtClean="0"/>
              <a:t>22</a:t>
            </a:fld>
            <a:endParaRPr lang="en-US" dirty="0"/>
          </a:p>
        </p:txBody>
      </p:sp>
    </p:spTree>
    <p:extLst>
      <p:ext uri="{BB962C8B-B14F-4D97-AF65-F5344CB8AC3E}">
        <p14:creationId xmlns:p14="http://schemas.microsoft.com/office/powerpoint/2010/main" val="64073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28150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180B2-1784-461D-A7A3-8A62E3D3CA5F}" type="datetime1">
              <a:rPr lang="en-US" smtClean="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43658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B97C1-98B0-4E8F-9305-F71B2584F6B4}" type="datetime1">
              <a:rPr lang="en-US" smtClean="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270884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6DDEA-7B82-48BF-825C-FCEDA3BB299C}" type="datetime1">
              <a:rPr lang="en-US" smtClean="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135518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32BA8-7640-404E-A044-18BB57313930}" type="datetime1">
              <a:rPr lang="en-US" smtClean="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300990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39F85-0454-481D-B87E-DC0B62DEF2DC}" type="datetime1">
              <a:rPr lang="en-US" smtClean="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4829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633A6-51AC-4B08-A1A5-E1EE9F440ABD}" type="datetime1">
              <a:rPr lang="en-US" smtClean="0"/>
              <a:t>3/6/2014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42605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6760-0FDD-4BE2-BF9F-0F3688430F84}" type="datetime1">
              <a:rPr lang="en-US" smtClean="0"/>
              <a:t>3/6/2014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387247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BC41F-44AB-4C12-8623-CAF048F92A02}" type="datetime1">
              <a:rPr lang="en-US" smtClean="0"/>
              <a:t>3/6/2014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370352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86913-AFB2-49A5-823F-A58A5D7C3934}" type="datetime1">
              <a:rPr lang="en-US" smtClean="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40291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E60E7-7A75-4EE8-ACD9-6BCB86484A3B}" type="datetime1">
              <a:rPr lang="en-US" smtClean="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318D8C-ED97-479F-B972-C64305119609}" type="slidenum">
              <a:rPr lang="en-US" smtClean="0"/>
              <a:t>‹#›</a:t>
            </a:fld>
            <a:endParaRPr lang="en-US" dirty="0"/>
          </a:p>
        </p:txBody>
      </p:sp>
    </p:spTree>
    <p:extLst>
      <p:ext uri="{BB962C8B-B14F-4D97-AF65-F5344CB8AC3E}">
        <p14:creationId xmlns:p14="http://schemas.microsoft.com/office/powerpoint/2010/main" val="275297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2F6E4CAC-BE7B-4D79-A604-8566C7B3AC78}" type="datetime1">
              <a:rPr lang="en-US" smtClean="0"/>
              <a:t>3/6/2014</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1E318D8C-ED97-479F-B972-C64305119609}" type="slidenum">
              <a:rPr lang="en-US" smtClean="0"/>
              <a:t>‹#›</a:t>
            </a:fld>
            <a:endParaRPr lang="en-US" dirty="0"/>
          </a:p>
        </p:txBody>
      </p:sp>
    </p:spTree>
    <p:extLst>
      <p:ext uri="{BB962C8B-B14F-4D97-AF65-F5344CB8AC3E}">
        <p14:creationId xmlns:p14="http://schemas.microsoft.com/office/powerpoint/2010/main" val="578254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chart" Target="../charts/chart1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16.jpeg"/><Relationship Id="rId7" Type="http://schemas.openxmlformats.org/officeDocument/2006/relationships/chart" Target="../charts/chart6.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5348" y="3713480"/>
            <a:ext cx="5049167" cy="2077720"/>
          </a:xfrm>
        </p:spPr>
        <p:txBody>
          <a:bodyPr>
            <a:noAutofit/>
          </a:bodyPr>
          <a:lstStyle/>
          <a:p>
            <a:pPr algn="r"/>
            <a:r>
              <a:rPr lang="en-US" sz="5300" dirty="0" smtClean="0">
                <a:solidFill>
                  <a:schemeClr val="bg2">
                    <a:lumMod val="50000"/>
                  </a:schemeClr>
                </a:solidFill>
              </a:rPr>
              <a:t>FY 2012-2013</a:t>
            </a:r>
          </a:p>
          <a:p>
            <a:pPr algn="r"/>
            <a:r>
              <a:rPr lang="en-US" sz="1400" i="1" dirty="0" smtClean="0">
                <a:solidFill>
                  <a:srgbClr val="887E4E"/>
                </a:solidFill>
                <a:latin typeface="Adobe Arabic" pitchFamily="18" charset="-78"/>
                <a:cs typeface="Adobe Arabic" pitchFamily="18" charset="-78"/>
              </a:rPr>
              <a:t>[July </a:t>
            </a:r>
            <a:r>
              <a:rPr lang="en-US" sz="1400" i="1" dirty="0">
                <a:solidFill>
                  <a:srgbClr val="887E4E"/>
                </a:solidFill>
                <a:latin typeface="Adobe Arabic" pitchFamily="18" charset="-78"/>
                <a:cs typeface="Adobe Arabic" pitchFamily="18" charset="-78"/>
              </a:rPr>
              <a:t>1, 2012 – June 30, </a:t>
            </a:r>
            <a:r>
              <a:rPr lang="en-US" sz="1400" i="1" dirty="0" smtClean="0">
                <a:solidFill>
                  <a:srgbClr val="887E4E"/>
                </a:solidFill>
                <a:latin typeface="Adobe Arabic" pitchFamily="18" charset="-78"/>
                <a:cs typeface="Adobe Arabic" pitchFamily="18" charset="-78"/>
              </a:rPr>
              <a:t>2013]</a:t>
            </a:r>
            <a:endParaRPr lang="en-US" sz="1400" i="1" dirty="0">
              <a:solidFill>
                <a:srgbClr val="887E4E"/>
              </a:solidFill>
              <a:latin typeface="Adobe Arabic" pitchFamily="18" charset="-78"/>
              <a:cs typeface="Adobe Arabic" pitchFamily="18" charset="-78"/>
            </a:endParaRPr>
          </a:p>
          <a:p>
            <a:pPr algn="r"/>
            <a:r>
              <a:rPr lang="en-US" sz="6000" i="1" dirty="0" smtClean="0">
                <a:solidFill>
                  <a:schemeClr val="bg2">
                    <a:lumMod val="50000"/>
                  </a:schemeClr>
                </a:solidFill>
                <a:latin typeface="Adobe Arabic" pitchFamily="18" charset="-78"/>
                <a:cs typeface="Adobe Arabic" pitchFamily="18" charset="-78"/>
              </a:rPr>
              <a:t>Annual </a:t>
            </a:r>
            <a:r>
              <a:rPr lang="en-US" sz="6000" i="1" dirty="0">
                <a:solidFill>
                  <a:schemeClr val="bg2">
                    <a:lumMod val="50000"/>
                  </a:schemeClr>
                </a:solidFill>
                <a:latin typeface="Adobe Arabic" pitchFamily="18" charset="-78"/>
                <a:cs typeface="Adobe Arabic" pitchFamily="18" charset="-78"/>
              </a:rPr>
              <a:t>Report</a:t>
            </a:r>
          </a:p>
        </p:txBody>
      </p:sp>
      <p:grpSp>
        <p:nvGrpSpPr>
          <p:cNvPr id="5" name="Group 4"/>
          <p:cNvGrpSpPr/>
          <p:nvPr/>
        </p:nvGrpSpPr>
        <p:grpSpPr>
          <a:xfrm>
            <a:off x="0" y="0"/>
            <a:ext cx="10058400" cy="3491573"/>
            <a:chOff x="0" y="0"/>
            <a:chExt cx="10058400" cy="3491573"/>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012784"/>
              <a:ext cx="1470338" cy="1478789"/>
            </a:xfrm>
            <a:prstGeom prst="rect">
              <a:avLst/>
            </a:prstGeom>
          </p:spPr>
        </p:pic>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l="30142" b="12601"/>
            <a:stretch/>
          </p:blipFill>
          <p:spPr>
            <a:xfrm>
              <a:off x="0" y="1885528"/>
              <a:ext cx="1847529" cy="1584790"/>
            </a:xfrm>
            <a:prstGeom prst="rect">
              <a:avLst/>
            </a:prstGeom>
          </p:spPr>
        </p:pic>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r="6756"/>
            <a:stretch/>
          </p:blipFill>
          <p:spPr>
            <a:xfrm>
              <a:off x="7166611" y="1343977"/>
              <a:ext cx="2891789" cy="2126341"/>
            </a:xfrm>
            <a:prstGeom prst="rect">
              <a:avLst/>
            </a:prstGeom>
          </p:spPr>
        </p:pic>
        <p:pic>
          <p:nvPicPr>
            <p:cNvPr id="52" name="Picture 51"/>
            <p:cNvPicPr>
              <a:picLocks noChangeAspect="1"/>
            </p:cNvPicPr>
            <p:nvPr/>
          </p:nvPicPr>
          <p:blipFill rotWithShape="1">
            <a:blip r:embed="rId6">
              <a:extLst>
                <a:ext uri="{28A0092B-C50C-407E-A947-70E740481C1C}">
                  <a14:useLocalDpi xmlns:a14="http://schemas.microsoft.com/office/drawing/2010/main" val="0"/>
                </a:ext>
              </a:extLst>
            </a:blip>
            <a:srcRect l="25467"/>
            <a:stretch/>
          </p:blipFill>
          <p:spPr>
            <a:xfrm>
              <a:off x="2799214" y="1786571"/>
              <a:ext cx="3408700" cy="1683747"/>
            </a:xfrm>
            <a:prstGeom prst="rect">
              <a:avLst/>
            </a:prstGeom>
          </p:spPr>
        </p:pic>
        <p:pic>
          <p:nvPicPr>
            <p:cNvPr id="50" name="Picture 49"/>
            <p:cNvPicPr>
              <a:picLocks noChangeAspect="1"/>
            </p:cNvPicPr>
            <p:nvPr/>
          </p:nvPicPr>
          <p:blipFill rotWithShape="1">
            <a:blip r:embed="rId7">
              <a:extLst>
                <a:ext uri="{28A0092B-C50C-407E-A947-70E740481C1C}">
                  <a14:useLocalDpi xmlns:a14="http://schemas.microsoft.com/office/drawing/2010/main" val="0"/>
                </a:ext>
              </a:extLst>
            </a:blip>
            <a:srcRect l="33005"/>
            <a:stretch/>
          </p:blipFill>
          <p:spPr>
            <a:xfrm>
              <a:off x="5951220" y="1636132"/>
              <a:ext cx="1813034" cy="1855441"/>
            </a:xfrm>
            <a:prstGeom prst="rect">
              <a:avLst/>
            </a:prstGeom>
          </p:spPr>
        </p:pic>
        <p:sp>
          <p:nvSpPr>
            <p:cNvPr id="31" name="Wave 30"/>
            <p:cNvSpPr/>
            <p:nvPr/>
          </p:nvSpPr>
          <p:spPr>
            <a:xfrm flipV="1">
              <a:off x="0" y="68367"/>
              <a:ext cx="10058400" cy="2107252"/>
            </a:xfrm>
            <a:prstGeom prst="wave">
              <a:avLst/>
            </a:prstGeom>
            <a:solidFill>
              <a:srgbClr val="6B6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02919" y="330360"/>
              <a:ext cx="7613651" cy="1360373"/>
            </a:xfrm>
            <a:prstGeom prst="rect">
              <a:avLst/>
            </a:prstGeom>
            <a:noFill/>
          </p:spPr>
          <p:txBody>
            <a:bodyPr wrap="square" rtlCol="0">
              <a:spAutoFit/>
            </a:bodyPr>
            <a:lstStyle/>
            <a:p>
              <a:r>
                <a:rPr lang="en-US" sz="8000" i="1" dirty="0">
                  <a:solidFill>
                    <a:schemeClr val="bg1"/>
                  </a:solidFill>
                  <a:latin typeface="Adobe Arabic" pitchFamily="18" charset="-78"/>
                  <a:cs typeface="Adobe Arabic" pitchFamily="18" charset="-78"/>
                </a:rPr>
                <a:t>Moving Forward</a:t>
              </a:r>
            </a:p>
          </p:txBody>
        </p:sp>
        <p:sp>
          <p:nvSpPr>
            <p:cNvPr id="32" name="Rectangle 31"/>
            <p:cNvSpPr/>
            <p:nvPr/>
          </p:nvSpPr>
          <p:spPr>
            <a:xfrm>
              <a:off x="0" y="0"/>
              <a:ext cx="10058400" cy="690880"/>
            </a:xfrm>
            <a:prstGeom prst="rect">
              <a:avLst/>
            </a:prstGeom>
            <a:solidFill>
              <a:srgbClr val="6B6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p:cNvCxnSpPr/>
            <p:nvPr/>
          </p:nvCxnSpPr>
          <p:spPr>
            <a:xfrm>
              <a:off x="0" y="3470317"/>
              <a:ext cx="10058400" cy="0"/>
            </a:xfrm>
            <a:prstGeom prst="line">
              <a:avLst/>
            </a:prstGeom>
            <a:ln w="76200">
              <a:solidFill>
                <a:srgbClr val="6B633D"/>
              </a:solidFill>
            </a:ln>
          </p:spPr>
          <p:style>
            <a:lnRef idx="1">
              <a:schemeClr val="accent1"/>
            </a:lnRef>
            <a:fillRef idx="0">
              <a:schemeClr val="accent1"/>
            </a:fillRef>
            <a:effectRef idx="0">
              <a:schemeClr val="accent1"/>
            </a:effectRef>
            <a:fontRef idx="minor">
              <a:schemeClr val="tx1"/>
            </a:fontRef>
          </p:style>
        </p:cxnSp>
      </p:gr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801" y="4330700"/>
            <a:ext cx="2763828" cy="1035484"/>
          </a:xfrm>
          <a:prstGeom prst="rect">
            <a:avLst/>
          </a:prstGeom>
        </p:spPr>
      </p:pic>
      <p:sp>
        <p:nvSpPr>
          <p:cNvPr id="88" name="Wave 87"/>
          <p:cNvSpPr/>
          <p:nvPr/>
        </p:nvSpPr>
        <p:spPr>
          <a:xfrm rot="10800000" flipV="1">
            <a:off x="10626" y="6010587"/>
            <a:ext cx="10093326" cy="932825"/>
          </a:xfrm>
          <a:prstGeom prst="wave">
            <a:avLst/>
          </a:prstGeom>
          <a:solidFill>
            <a:srgbClr val="6B633D"/>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Tree>
    <p:extLst>
      <p:ext uri="{BB962C8B-B14F-4D97-AF65-F5344CB8AC3E}">
        <p14:creationId xmlns:p14="http://schemas.microsoft.com/office/powerpoint/2010/main" val="264634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3" name="Rectangle 2"/>
          <p:cNvSpPr/>
          <p:nvPr/>
        </p:nvSpPr>
        <p:spPr>
          <a:xfrm>
            <a:off x="-29935" y="0"/>
            <a:ext cx="7479846"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9080" y="4419600"/>
            <a:ext cx="1718310" cy="102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25" y="6029325"/>
            <a:ext cx="2619375" cy="1743075"/>
          </a:xfrm>
          <a:prstGeom prst="rect">
            <a:avLst/>
          </a:prstGeom>
        </p:spPr>
      </p:pic>
      <p:sp>
        <p:nvSpPr>
          <p:cNvPr id="4" name="TextBox 3"/>
          <p:cNvSpPr txBox="1"/>
          <p:nvPr/>
        </p:nvSpPr>
        <p:spPr>
          <a:xfrm>
            <a:off x="7879080" y="259080"/>
            <a:ext cx="1823837" cy="3457641"/>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Senior Enrichment Program</a:t>
            </a:r>
          </a:p>
          <a:p>
            <a:pPr algn="ctr"/>
            <a:endParaRPr lang="en-US" sz="1800" i="1" dirty="0">
              <a:latin typeface="Adobe Arabic" pitchFamily="18" charset="-78"/>
              <a:cs typeface="Adobe Arabic" pitchFamily="18" charset="-78"/>
            </a:endParaRPr>
          </a:p>
          <a:p>
            <a:pPr algn="ctr"/>
            <a:endParaRPr lang="en-US" sz="1700" i="1" dirty="0" smtClean="0">
              <a:latin typeface="Adobe Arabic" pitchFamily="18" charset="-78"/>
              <a:cs typeface="Adobe Arabic" pitchFamily="18" charset="-78"/>
            </a:endParaRPr>
          </a:p>
          <a:p>
            <a:pPr algn="ctr"/>
            <a:r>
              <a:rPr lang="en-US" sz="1700" i="1" dirty="0" smtClean="0">
                <a:latin typeface="Adobe Arabic" pitchFamily="18" charset="-78"/>
                <a:cs typeface="Adobe Arabic" pitchFamily="18" charset="-78"/>
              </a:rPr>
              <a:t>Provides Meals on Wheels</a:t>
            </a:r>
            <a:r>
              <a:rPr lang="en-US" sz="1700" i="1" dirty="0">
                <a:latin typeface="Adobe Arabic" pitchFamily="18" charset="-78"/>
                <a:cs typeface="Adobe Arabic" pitchFamily="18" charset="-78"/>
              </a:rPr>
              <a:t>, Congregate Nutrition, Legal </a:t>
            </a:r>
            <a:r>
              <a:rPr lang="en-US" sz="1700" i="1" dirty="0" smtClean="0">
                <a:latin typeface="Adobe Arabic" pitchFamily="18" charset="-78"/>
                <a:cs typeface="Adobe Arabic" pitchFamily="18" charset="-78"/>
              </a:rPr>
              <a:t>Services, </a:t>
            </a:r>
            <a:r>
              <a:rPr lang="en-US" sz="1700" i="1" dirty="0">
                <a:latin typeface="Adobe Arabic" pitchFamily="18" charset="-78"/>
                <a:cs typeface="Adobe Arabic" pitchFamily="18" charset="-78"/>
              </a:rPr>
              <a:t>and Transportation for seniors 60 years of age and </a:t>
            </a:r>
            <a:r>
              <a:rPr lang="en-US" sz="1700" i="1" dirty="0" smtClean="0">
                <a:latin typeface="Adobe Arabic" pitchFamily="18" charset="-78"/>
                <a:cs typeface="Adobe Arabic" pitchFamily="18" charset="-78"/>
              </a:rPr>
              <a:t>older.</a:t>
            </a:r>
            <a:endParaRPr lang="en-US" sz="1700" i="1" dirty="0">
              <a:latin typeface="Adobe Arabic" pitchFamily="18" charset="-78"/>
              <a:cs typeface="Adobe Arabic" pitchFamily="18" charset="-78"/>
            </a:endParaRPr>
          </a:p>
        </p:txBody>
      </p:sp>
      <p:sp>
        <p:nvSpPr>
          <p:cNvPr id="6" name="TextBox 5"/>
          <p:cNvSpPr txBox="1"/>
          <p:nvPr/>
        </p:nvSpPr>
        <p:spPr>
          <a:xfrm>
            <a:off x="185057" y="259080"/>
            <a:ext cx="3436620" cy="6381519"/>
          </a:xfrm>
          <a:prstGeom prst="rect">
            <a:avLst/>
          </a:prstGeom>
          <a:noFill/>
        </p:spPr>
        <p:txBody>
          <a:bodyPr wrap="square" lIns="101882" tIns="50941" rIns="101882" bIns="50941" rtlCol="0">
            <a:spAutoFit/>
          </a:bodyPr>
          <a:lstStyle/>
          <a:p>
            <a:r>
              <a:rPr lang="en-US" sz="1700" b="1" dirty="0" smtClean="0">
                <a:solidFill>
                  <a:srgbClr val="6B633D"/>
                </a:solidFill>
                <a:latin typeface="Adobe Arabic" pitchFamily="18" charset="-78"/>
                <a:cs typeface="Adobe Arabic" pitchFamily="18" charset="-78"/>
              </a:rPr>
              <a:t>Meals on Wheels</a:t>
            </a:r>
            <a:endParaRPr lang="en-US" sz="1700" b="1" dirty="0">
              <a:solidFill>
                <a:srgbClr val="6B633D"/>
              </a:solidFill>
              <a:latin typeface="Adobe Arabic" pitchFamily="18" charset="-78"/>
              <a:cs typeface="Adobe Arabic" pitchFamily="18" charset="-78"/>
            </a:endParaRPr>
          </a:p>
          <a:p>
            <a:r>
              <a:rPr lang="en-US" sz="1700" dirty="0" smtClean="0">
                <a:latin typeface="Adobe Arabic" pitchFamily="18" charset="-78"/>
                <a:cs typeface="Adobe Arabic" pitchFamily="18" charset="-78"/>
              </a:rPr>
              <a:t>Nutritionally-balanced lunch-time </a:t>
            </a:r>
            <a:r>
              <a:rPr lang="en-US" sz="1700" dirty="0">
                <a:latin typeface="Adobe Arabic" pitchFamily="18" charset="-78"/>
                <a:cs typeface="Adobe Arabic" pitchFamily="18" charset="-78"/>
              </a:rPr>
              <a:t>meals are delivered five (5) days a week, </a:t>
            </a:r>
            <a:r>
              <a:rPr lang="en-US" sz="1700" dirty="0" smtClean="0">
                <a:latin typeface="Adobe Arabic" pitchFamily="18" charset="-78"/>
                <a:cs typeface="Adobe Arabic" pitchFamily="18" charset="-78"/>
              </a:rPr>
              <a:t>Monday through Friday, </a:t>
            </a:r>
            <a:r>
              <a:rPr lang="en-US" sz="1700" dirty="0">
                <a:latin typeface="Adobe Arabic" pitchFamily="18" charset="-78"/>
                <a:cs typeface="Adobe Arabic" pitchFamily="18" charset="-78"/>
              </a:rPr>
              <a:t>to eligible homebound </a:t>
            </a:r>
            <a:r>
              <a:rPr lang="en-US" sz="1700" dirty="0" smtClean="0">
                <a:latin typeface="Adobe Arabic" pitchFamily="18" charset="-78"/>
                <a:cs typeface="Adobe Arabic" pitchFamily="18" charset="-78"/>
              </a:rPr>
              <a:t>residents 60 </a:t>
            </a:r>
            <a:r>
              <a:rPr lang="en-US" sz="1700" dirty="0">
                <a:latin typeface="Adobe Arabic" pitchFamily="18" charset="-78"/>
                <a:cs typeface="Adobe Arabic" pitchFamily="18" charset="-78"/>
              </a:rPr>
              <a:t>years of age and </a:t>
            </a:r>
            <a:r>
              <a:rPr lang="en-US" sz="1700" dirty="0" smtClean="0">
                <a:latin typeface="Adobe Arabic" pitchFamily="18" charset="-78"/>
                <a:cs typeface="Adobe Arabic" pitchFamily="18" charset="-78"/>
              </a:rPr>
              <a:t>older.  </a:t>
            </a:r>
            <a:endParaRPr lang="en-US" sz="1700" dirty="0">
              <a:latin typeface="Adobe Arabic" pitchFamily="18" charset="-78"/>
              <a:cs typeface="Adobe Arabic" pitchFamily="18" charset="-78"/>
            </a:endParaRPr>
          </a:p>
          <a:p>
            <a:r>
              <a:rPr lang="en-US" sz="1700" dirty="0">
                <a:latin typeface="Adobe Arabic" pitchFamily="18" charset="-78"/>
                <a:cs typeface="Adobe Arabic" pitchFamily="18" charset="-78"/>
              </a:rPr>
              <a:t> </a:t>
            </a:r>
          </a:p>
          <a:p>
            <a:r>
              <a:rPr lang="en-US" sz="1700" dirty="0">
                <a:latin typeface="Adobe Arabic" pitchFamily="18" charset="-78"/>
                <a:cs typeface="Adobe Arabic" pitchFamily="18" charset="-78"/>
              </a:rPr>
              <a:t>The meals are provided to help maintain or improve the health of </a:t>
            </a:r>
            <a:r>
              <a:rPr lang="en-US" sz="1700" dirty="0" smtClean="0">
                <a:latin typeface="Adobe Arabic" pitchFamily="18" charset="-78"/>
                <a:cs typeface="Adobe Arabic" pitchFamily="18" charset="-78"/>
              </a:rPr>
              <a:t>seniors, thereby enabling them </a:t>
            </a:r>
            <a:r>
              <a:rPr lang="en-US" sz="1700" dirty="0">
                <a:latin typeface="Adobe Arabic" pitchFamily="18" charset="-78"/>
                <a:cs typeface="Adobe Arabic" pitchFamily="18" charset="-78"/>
              </a:rPr>
              <a:t>to stay in their own homes for as long as possible. </a:t>
            </a:r>
          </a:p>
          <a:p>
            <a:r>
              <a:rPr lang="en-US" sz="1700" dirty="0">
                <a:latin typeface="Adobe Arabic" pitchFamily="18" charset="-78"/>
                <a:cs typeface="Adobe Arabic" pitchFamily="18" charset="-78"/>
              </a:rPr>
              <a:t> </a:t>
            </a:r>
          </a:p>
          <a:p>
            <a:r>
              <a:rPr lang="en-US" sz="1700" dirty="0">
                <a:latin typeface="Adobe Arabic" pitchFamily="18" charset="-78"/>
                <a:cs typeface="Adobe Arabic" pitchFamily="18" charset="-78"/>
              </a:rPr>
              <a:t>Meals are delivered by volunteers who are reimbursed for use of their personal </a:t>
            </a:r>
            <a:r>
              <a:rPr lang="en-US" sz="1700" dirty="0" smtClean="0">
                <a:latin typeface="Adobe Arabic" pitchFamily="18" charset="-78"/>
                <a:cs typeface="Adobe Arabic" pitchFamily="18" charset="-78"/>
              </a:rPr>
              <a:t>vehicles.  </a:t>
            </a:r>
          </a:p>
          <a:p>
            <a:endParaRPr lang="en-US" sz="1700" dirty="0">
              <a:latin typeface="Adobe Arabic" pitchFamily="18" charset="-78"/>
              <a:cs typeface="Adobe Arabic" pitchFamily="18" charset="-78"/>
            </a:endParaRPr>
          </a:p>
          <a:p>
            <a:r>
              <a:rPr lang="en-US" sz="1700" b="1" dirty="0">
                <a:solidFill>
                  <a:srgbClr val="6B633D"/>
                </a:solidFill>
                <a:latin typeface="Adobe Arabic" pitchFamily="18" charset="-78"/>
                <a:cs typeface="Adobe Arabic" pitchFamily="18" charset="-78"/>
              </a:rPr>
              <a:t>Congregate Nutrition</a:t>
            </a:r>
          </a:p>
          <a:p>
            <a:r>
              <a:rPr lang="en-US" sz="1700" dirty="0" smtClean="0">
                <a:latin typeface="Adobe Arabic" pitchFamily="18" charset="-78"/>
                <a:cs typeface="Adobe Arabic" pitchFamily="18" charset="-78"/>
              </a:rPr>
              <a:t>Nutritionally-balanced </a:t>
            </a:r>
            <a:r>
              <a:rPr lang="en-US" sz="1700" dirty="0">
                <a:latin typeface="Adobe Arabic" pitchFamily="18" charset="-78"/>
                <a:cs typeface="Adobe Arabic" pitchFamily="18" charset="-78"/>
              </a:rPr>
              <a:t>noon-time meals are served five (5) days a week, Monday </a:t>
            </a:r>
            <a:r>
              <a:rPr lang="en-US" sz="1700" dirty="0" smtClean="0">
                <a:latin typeface="Adobe Arabic" pitchFamily="18" charset="-78"/>
                <a:cs typeface="Adobe Arabic" pitchFamily="18" charset="-78"/>
              </a:rPr>
              <a:t>through  Friday, </a:t>
            </a:r>
            <a:r>
              <a:rPr lang="en-US" sz="1700" dirty="0">
                <a:latin typeface="Adobe Arabic" pitchFamily="18" charset="-78"/>
                <a:cs typeface="Adobe Arabic" pitchFamily="18" charset="-78"/>
              </a:rPr>
              <a:t>to seniors 60 years of age and </a:t>
            </a:r>
            <a:r>
              <a:rPr lang="en-US" sz="1700" dirty="0" smtClean="0">
                <a:latin typeface="Adobe Arabic" pitchFamily="18" charset="-78"/>
                <a:cs typeface="Adobe Arabic" pitchFamily="18" charset="-78"/>
              </a:rPr>
              <a:t>older at </a:t>
            </a:r>
            <a:r>
              <a:rPr lang="en-US" sz="1700" dirty="0">
                <a:latin typeface="Adobe Arabic" pitchFamily="18" charset="-78"/>
                <a:cs typeface="Adobe Arabic" pitchFamily="18" charset="-78"/>
              </a:rPr>
              <a:t>the following Nutrition Centers:</a:t>
            </a:r>
          </a:p>
          <a:p>
            <a:r>
              <a:rPr lang="en-US" sz="1700" dirty="0">
                <a:latin typeface="Adobe Arabic" pitchFamily="18" charset="-78"/>
                <a:cs typeface="Adobe Arabic" pitchFamily="18" charset="-78"/>
              </a:rPr>
              <a:t> </a:t>
            </a:r>
          </a:p>
          <a:p>
            <a:r>
              <a:rPr lang="en-US" sz="1700" dirty="0">
                <a:latin typeface="Adobe Arabic" pitchFamily="18" charset="-78"/>
                <a:cs typeface="Adobe Arabic" pitchFamily="18" charset="-78"/>
              </a:rPr>
              <a:t>Dobson 		Jonesville  </a:t>
            </a:r>
          </a:p>
          <a:p>
            <a:r>
              <a:rPr lang="en-US" sz="1700" dirty="0" smtClean="0">
                <a:latin typeface="Adobe Arabic" pitchFamily="18" charset="-78"/>
                <a:cs typeface="Adobe Arabic" pitchFamily="18" charset="-78"/>
              </a:rPr>
              <a:t>Low Gap</a:t>
            </a:r>
            <a:r>
              <a:rPr lang="en-US" sz="1700" dirty="0">
                <a:latin typeface="Adobe Arabic" pitchFamily="18" charset="-78"/>
                <a:cs typeface="Adobe Arabic" pitchFamily="18" charset="-78"/>
              </a:rPr>
              <a:t>		Pilot Mountain  </a:t>
            </a:r>
          </a:p>
          <a:p>
            <a:r>
              <a:rPr lang="en-US" sz="1700" dirty="0" smtClean="0">
                <a:latin typeface="Adobe Arabic" pitchFamily="18" charset="-78"/>
                <a:cs typeface="Adobe Arabic" pitchFamily="18" charset="-78"/>
              </a:rPr>
              <a:t>Mount </a:t>
            </a:r>
            <a:r>
              <a:rPr lang="en-US" sz="1700" dirty="0">
                <a:latin typeface="Adobe Arabic" pitchFamily="18" charset="-78"/>
                <a:cs typeface="Adobe Arabic" pitchFamily="18" charset="-78"/>
              </a:rPr>
              <a:t>Airy		East Bend  </a:t>
            </a:r>
          </a:p>
          <a:p>
            <a:r>
              <a:rPr lang="en-US" sz="1700" dirty="0">
                <a:latin typeface="Adobe Arabic" pitchFamily="18" charset="-78"/>
                <a:cs typeface="Adobe Arabic" pitchFamily="18" charset="-78"/>
              </a:rPr>
              <a:t>Yadkinville</a:t>
            </a:r>
          </a:p>
        </p:txBody>
      </p:sp>
      <p:sp>
        <p:nvSpPr>
          <p:cNvPr id="7" name="TextBox 6"/>
          <p:cNvSpPr txBox="1"/>
          <p:nvPr/>
        </p:nvSpPr>
        <p:spPr>
          <a:xfrm>
            <a:off x="4013292" y="260545"/>
            <a:ext cx="3436619" cy="6801862"/>
          </a:xfrm>
          <a:prstGeom prst="rect">
            <a:avLst/>
          </a:prstGeom>
          <a:noFill/>
        </p:spPr>
        <p:txBody>
          <a:bodyPr wrap="square" lIns="101882" tIns="50941" rIns="101882" bIns="50941" rtlCol="0">
            <a:spAutoFit/>
          </a:bodyPr>
          <a:lstStyle/>
          <a:p>
            <a:r>
              <a:rPr lang="en-US" sz="1700" b="1" dirty="0">
                <a:solidFill>
                  <a:srgbClr val="6B633D"/>
                </a:solidFill>
                <a:latin typeface="Adobe Arabic" pitchFamily="18" charset="-78"/>
                <a:cs typeface="Adobe Arabic" pitchFamily="18" charset="-78"/>
              </a:rPr>
              <a:t>Transportation</a:t>
            </a:r>
          </a:p>
          <a:p>
            <a:r>
              <a:rPr lang="en-US" sz="1700" dirty="0">
                <a:latin typeface="Adobe Arabic" pitchFamily="18" charset="-78"/>
                <a:cs typeface="Adobe Arabic" pitchFamily="18" charset="-78"/>
              </a:rPr>
              <a:t>Medical and general transportation </a:t>
            </a:r>
            <a:r>
              <a:rPr lang="en-US" sz="1700" dirty="0" smtClean="0">
                <a:latin typeface="Adobe Arabic" pitchFamily="18" charset="-78"/>
                <a:cs typeface="Adobe Arabic" pitchFamily="18" charset="-78"/>
              </a:rPr>
              <a:t>is </a:t>
            </a:r>
            <a:r>
              <a:rPr lang="en-US" sz="1700" dirty="0">
                <a:latin typeface="Adobe Arabic" pitchFamily="18" charset="-78"/>
                <a:cs typeface="Adobe Arabic" pitchFamily="18" charset="-78"/>
              </a:rPr>
              <a:t>available to eligible persons age 60 and </a:t>
            </a:r>
            <a:r>
              <a:rPr lang="en-US" sz="1700" dirty="0" smtClean="0">
                <a:latin typeface="Adobe Arabic" pitchFamily="18" charset="-78"/>
                <a:cs typeface="Adobe Arabic" pitchFamily="18" charset="-78"/>
              </a:rPr>
              <a:t>older.</a:t>
            </a:r>
            <a:endParaRPr lang="en-US" sz="1700" dirty="0">
              <a:latin typeface="Adobe Arabic" pitchFamily="18" charset="-78"/>
              <a:cs typeface="Adobe Arabic" pitchFamily="18" charset="-78"/>
            </a:endParaRPr>
          </a:p>
          <a:p>
            <a:r>
              <a:rPr lang="en-US" sz="1700" dirty="0">
                <a:latin typeface="Adobe Arabic" pitchFamily="18" charset="-78"/>
                <a:cs typeface="Adobe Arabic" pitchFamily="18" charset="-78"/>
              </a:rPr>
              <a:t> </a:t>
            </a:r>
          </a:p>
          <a:p>
            <a:r>
              <a:rPr lang="en-US" sz="1700" dirty="0" smtClean="0">
                <a:latin typeface="Adobe Arabic" pitchFamily="18" charset="-78"/>
                <a:cs typeface="Adobe Arabic" pitchFamily="18" charset="-78"/>
              </a:rPr>
              <a:t>Transportation </a:t>
            </a:r>
            <a:r>
              <a:rPr lang="en-US" sz="1700" dirty="0">
                <a:latin typeface="Adobe Arabic" pitchFamily="18" charset="-78"/>
                <a:cs typeface="Adobe Arabic" pitchFamily="18" charset="-78"/>
              </a:rPr>
              <a:t>is provided for </a:t>
            </a:r>
            <a:r>
              <a:rPr lang="en-US" sz="1700" dirty="0" smtClean="0">
                <a:latin typeface="Adobe Arabic" pitchFamily="18" charset="-78"/>
                <a:cs typeface="Adobe Arabic" pitchFamily="18" charset="-78"/>
              </a:rPr>
              <a:t>seniors attending </a:t>
            </a:r>
            <a:r>
              <a:rPr lang="en-US" sz="1700" dirty="0">
                <a:latin typeface="Adobe Arabic" pitchFamily="18" charset="-78"/>
                <a:cs typeface="Adobe Arabic" pitchFamily="18" charset="-78"/>
              </a:rPr>
              <a:t>Congregate Nutrition Centers in Davie, Surry, and Yadkin </a:t>
            </a:r>
            <a:r>
              <a:rPr lang="en-US" sz="1700" dirty="0" smtClean="0">
                <a:latin typeface="Adobe Arabic" pitchFamily="18" charset="-78"/>
                <a:cs typeface="Adobe Arabic" pitchFamily="18" charset="-78"/>
              </a:rPr>
              <a:t>counties </a:t>
            </a:r>
            <a:r>
              <a:rPr lang="en-US" sz="1700" dirty="0">
                <a:latin typeface="Adobe Arabic" pitchFamily="18" charset="-78"/>
                <a:cs typeface="Adobe Arabic" pitchFamily="18" charset="-78"/>
              </a:rPr>
              <a:t>and for </a:t>
            </a:r>
            <a:r>
              <a:rPr lang="en-US" sz="1700" dirty="0" smtClean="0">
                <a:latin typeface="Adobe Arabic" pitchFamily="18" charset="-78"/>
                <a:cs typeface="Adobe Arabic" pitchFamily="18" charset="-78"/>
              </a:rPr>
              <a:t>supportive </a:t>
            </a:r>
            <a:r>
              <a:rPr lang="en-US" sz="1700" dirty="0">
                <a:latin typeface="Adobe Arabic" pitchFamily="18" charset="-78"/>
                <a:cs typeface="Adobe Arabic" pitchFamily="18" charset="-78"/>
              </a:rPr>
              <a:t>s</a:t>
            </a:r>
            <a:r>
              <a:rPr lang="en-US" sz="1700" dirty="0" smtClean="0">
                <a:latin typeface="Adobe Arabic" pitchFamily="18" charset="-78"/>
                <a:cs typeface="Adobe Arabic" pitchFamily="18" charset="-78"/>
              </a:rPr>
              <a:t>ervices </a:t>
            </a:r>
            <a:r>
              <a:rPr lang="en-US" sz="1700" dirty="0">
                <a:latin typeface="Adobe Arabic" pitchFamily="18" charset="-78"/>
                <a:cs typeface="Adobe Arabic" pitchFamily="18" charset="-78"/>
              </a:rPr>
              <a:t>for these centers.</a:t>
            </a:r>
          </a:p>
          <a:p>
            <a:endParaRPr lang="en-US" sz="1700" dirty="0">
              <a:latin typeface="Adobe Arabic" pitchFamily="18" charset="-78"/>
              <a:cs typeface="Adobe Arabic" pitchFamily="18" charset="-78"/>
            </a:endParaRPr>
          </a:p>
          <a:p>
            <a:r>
              <a:rPr lang="en-US" sz="1700" b="1" dirty="0">
                <a:solidFill>
                  <a:srgbClr val="6B633D"/>
                </a:solidFill>
                <a:latin typeface="Adobe Arabic" pitchFamily="18" charset="-78"/>
                <a:cs typeface="Adobe Arabic" pitchFamily="18" charset="-78"/>
              </a:rPr>
              <a:t>Legal Services</a:t>
            </a:r>
          </a:p>
          <a:p>
            <a:r>
              <a:rPr lang="en-US" sz="1700" dirty="0">
                <a:latin typeface="Adobe Arabic" pitchFamily="18" charset="-78"/>
                <a:cs typeface="Adobe Arabic" pitchFamily="18" charset="-78"/>
              </a:rPr>
              <a:t>Legal services assistance is available to Surry, Stokes, and Yadkin County residents who are 60 years of age and </a:t>
            </a:r>
            <a:r>
              <a:rPr lang="en-US" sz="1700" dirty="0" smtClean="0">
                <a:latin typeface="Adobe Arabic" pitchFamily="18" charset="-78"/>
                <a:cs typeface="Adobe Arabic" pitchFamily="18" charset="-78"/>
              </a:rPr>
              <a:t>older.</a:t>
            </a:r>
            <a:endParaRPr lang="en-US" sz="1700" dirty="0">
              <a:latin typeface="Adobe Arabic" pitchFamily="18" charset="-78"/>
              <a:cs typeface="Adobe Arabic" pitchFamily="18" charset="-78"/>
            </a:endParaRPr>
          </a:p>
          <a:p>
            <a:r>
              <a:rPr lang="en-US" sz="1700" dirty="0">
                <a:latin typeface="Adobe Arabic" pitchFamily="18" charset="-78"/>
                <a:cs typeface="Adobe Arabic" pitchFamily="18" charset="-78"/>
              </a:rPr>
              <a:t> </a:t>
            </a:r>
          </a:p>
          <a:p>
            <a:r>
              <a:rPr lang="en-US" sz="1700" dirty="0">
                <a:latin typeface="Adobe Arabic" pitchFamily="18" charset="-78"/>
                <a:cs typeface="Adobe Arabic" pitchFamily="18" charset="-78"/>
              </a:rPr>
              <a:t>Services performed under this program are civil, non-fee producing. Examples are:</a:t>
            </a:r>
          </a:p>
          <a:p>
            <a:r>
              <a:rPr lang="en-US" sz="1700" dirty="0">
                <a:latin typeface="Adobe Arabic" pitchFamily="18" charset="-78"/>
                <a:cs typeface="Adobe Arabic" pitchFamily="18" charset="-78"/>
              </a:rPr>
              <a:t> </a:t>
            </a:r>
          </a:p>
          <a:p>
            <a:r>
              <a:rPr lang="en-US" sz="1700" dirty="0" smtClean="0">
                <a:latin typeface="Adobe Arabic" pitchFamily="18" charset="-78"/>
                <a:cs typeface="Adobe Arabic" pitchFamily="18" charset="-78"/>
              </a:rPr>
              <a:t>-</a:t>
            </a:r>
            <a:r>
              <a:rPr lang="en-US" sz="1700" dirty="0">
                <a:latin typeface="Adobe Arabic" pitchFamily="18" charset="-78"/>
                <a:cs typeface="Adobe Arabic" pitchFamily="18" charset="-78"/>
              </a:rPr>
              <a:t> Wills</a:t>
            </a:r>
          </a:p>
          <a:p>
            <a:r>
              <a:rPr lang="en-US" sz="1700" dirty="0" smtClean="0">
                <a:latin typeface="Adobe Arabic" pitchFamily="18" charset="-78"/>
                <a:cs typeface="Adobe Arabic" pitchFamily="18" charset="-78"/>
              </a:rPr>
              <a:t>-</a:t>
            </a:r>
            <a:r>
              <a:rPr lang="en-US" sz="1700" dirty="0">
                <a:latin typeface="Adobe Arabic" pitchFamily="18" charset="-78"/>
                <a:cs typeface="Adobe Arabic" pitchFamily="18" charset="-78"/>
              </a:rPr>
              <a:t> Power of Attorney</a:t>
            </a:r>
          </a:p>
          <a:p>
            <a:r>
              <a:rPr lang="en-US" sz="1700" dirty="0" smtClean="0">
                <a:latin typeface="Adobe Arabic" pitchFamily="18" charset="-78"/>
                <a:cs typeface="Adobe Arabic" pitchFamily="18" charset="-78"/>
              </a:rPr>
              <a:t>-</a:t>
            </a:r>
            <a:r>
              <a:rPr lang="en-US" sz="1700" dirty="0">
                <a:latin typeface="Adobe Arabic" pitchFamily="18" charset="-78"/>
                <a:cs typeface="Adobe Arabic" pitchFamily="18" charset="-78"/>
              </a:rPr>
              <a:t> Deed Transactions</a:t>
            </a:r>
          </a:p>
          <a:p>
            <a:r>
              <a:rPr lang="en-US" sz="1700" dirty="0" smtClean="0">
                <a:latin typeface="Adobe Arabic" pitchFamily="18" charset="-78"/>
                <a:cs typeface="Adobe Arabic" pitchFamily="18" charset="-78"/>
              </a:rPr>
              <a:t>-</a:t>
            </a:r>
            <a:r>
              <a:rPr lang="en-US" sz="1700" dirty="0">
                <a:latin typeface="Adobe Arabic" pitchFamily="18" charset="-78"/>
                <a:cs typeface="Adobe Arabic" pitchFamily="18" charset="-78"/>
              </a:rPr>
              <a:t> Consultations</a:t>
            </a:r>
          </a:p>
          <a:p>
            <a:r>
              <a:rPr lang="en-US" sz="1700" dirty="0">
                <a:latin typeface="Adobe Arabic" pitchFamily="18" charset="-78"/>
                <a:cs typeface="Adobe Arabic" pitchFamily="18" charset="-78"/>
              </a:rPr>
              <a:t> </a:t>
            </a:r>
          </a:p>
          <a:p>
            <a:r>
              <a:rPr lang="en-US" sz="1700" dirty="0">
                <a:latin typeface="Adobe Arabic" pitchFamily="18" charset="-78"/>
                <a:cs typeface="Adobe Arabic" pitchFamily="18" charset="-78"/>
              </a:rPr>
              <a:t>Services are provided by local participating attorneys in each county.</a:t>
            </a:r>
            <a:endParaRPr lang="en-US" sz="1700" b="1" dirty="0">
              <a:latin typeface="Adobe Arabic" pitchFamily="18" charset="-78"/>
              <a:cs typeface="Adobe Arabic" pitchFamily="18" charset="-78"/>
            </a:endParaRPr>
          </a:p>
          <a:p>
            <a:endParaRPr lang="en-US" sz="2700" i="1" dirty="0">
              <a:latin typeface="Adobe Arabic" pitchFamily="18" charset="-78"/>
              <a:cs typeface="Adobe Arabic" pitchFamily="18" charset="-78"/>
            </a:endParaRPr>
          </a:p>
        </p:txBody>
      </p:sp>
      <p:sp>
        <p:nvSpPr>
          <p:cNvPr id="5" name="Slide Number Placeholder 4"/>
          <p:cNvSpPr>
            <a:spLocks noGrp="1"/>
          </p:cNvSpPr>
          <p:nvPr>
            <p:ph type="sldNum" sz="quarter" idx="12"/>
          </p:nvPr>
        </p:nvSpPr>
        <p:spPr/>
        <p:txBody>
          <a:bodyPr/>
          <a:lstStyle/>
          <a:p>
            <a:fld id="{1E318D8C-ED97-479F-B972-C64305119609}" type="slidenum">
              <a:rPr lang="en-US" smtClean="0"/>
              <a:t>10</a:t>
            </a:fld>
            <a:endParaRPr lang="en-US" dirty="0"/>
          </a:p>
        </p:txBody>
      </p:sp>
    </p:spTree>
    <p:extLst>
      <p:ext uri="{BB962C8B-B14F-4D97-AF65-F5344CB8AC3E}">
        <p14:creationId xmlns:p14="http://schemas.microsoft.com/office/powerpoint/2010/main" val="1763321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87225" y="6019800"/>
            <a:ext cx="4389575" cy="675591"/>
          </a:xfrm>
          <a:prstGeom prst="rect">
            <a:avLst/>
          </a:prstGeom>
          <a:noFill/>
          <a:ln>
            <a:noFill/>
          </a:ln>
          <a:effectLst/>
          <a:extLst>
            <a:ext uri="{909E8E84-426E-40DD-AFC4-6F175D3DCCD1}">
              <a14:hiddenFill xmlns:a14="http://schemas.microsoft.com/office/drawing/2010/main">
                <a:solidFill>
                  <a:srgbClr val="F8F1E6"/>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txBody>
          <a:bodyPr vert="horz" wrap="square" lIns="40753" tIns="40753" rIns="40753" bIns="40753" numCol="1" anchor="t" anchorCtr="0" compatLnSpc="1">
            <a:prstTxWarp prst="textNoShape">
              <a:avLst/>
            </a:prstTxWarp>
          </a:bodyPr>
          <a:lstStyle/>
          <a:p>
            <a:pPr algn="just" fontAlgn="base">
              <a:spcBef>
                <a:spcPct val="0"/>
              </a:spcBef>
              <a:spcAft>
                <a:spcPct val="0"/>
              </a:spcAft>
            </a:pPr>
            <a:r>
              <a:rPr lang="en-US" altLang="en-US" sz="1050" dirty="0">
                <a:solidFill>
                  <a:srgbClr val="000000"/>
                </a:solidFill>
                <a:latin typeface="Arial Narrow" panose="020B0606020202030204" pitchFamily="34" charset="0"/>
                <a:cs typeface="Adobe Arabic" pitchFamily="18" charset="-78"/>
              </a:rPr>
              <a:t>Funded by Piedmont Triad Regional </a:t>
            </a:r>
            <a:r>
              <a:rPr lang="en-US" altLang="en-US" sz="1050" dirty="0" smtClean="0">
                <a:solidFill>
                  <a:srgbClr val="000000"/>
                </a:solidFill>
                <a:latin typeface="Arial Narrow" panose="020B0606020202030204" pitchFamily="34" charset="0"/>
                <a:cs typeface="Adobe Arabic" pitchFamily="18" charset="-78"/>
              </a:rPr>
              <a:t>Council, </a:t>
            </a:r>
            <a:r>
              <a:rPr lang="en-US" altLang="en-US" sz="1050" dirty="0">
                <a:solidFill>
                  <a:srgbClr val="000000"/>
                </a:solidFill>
                <a:latin typeface="Arial Narrow" panose="020B0606020202030204" pitchFamily="34" charset="0"/>
                <a:cs typeface="Adobe Arabic" pitchFamily="18" charset="-78"/>
              </a:rPr>
              <a:t>County of </a:t>
            </a:r>
            <a:r>
              <a:rPr lang="en-US" altLang="en-US" sz="1050" dirty="0" smtClean="0">
                <a:solidFill>
                  <a:srgbClr val="000000"/>
                </a:solidFill>
                <a:latin typeface="Arial Narrow" panose="020B0606020202030204" pitchFamily="34" charset="0"/>
                <a:cs typeface="Adobe Arabic" pitchFamily="18" charset="-78"/>
              </a:rPr>
              <a:t>Davie, County of Yadkin, County of Surry, Davie County United Way, United </a:t>
            </a:r>
            <a:r>
              <a:rPr lang="en-US" altLang="en-US" sz="1050" dirty="0">
                <a:solidFill>
                  <a:srgbClr val="000000"/>
                </a:solidFill>
                <a:latin typeface="Arial Narrow" panose="020B0606020202030204" pitchFamily="34" charset="0"/>
                <a:cs typeface="Adobe Arabic" pitchFamily="18" charset="-78"/>
              </a:rPr>
              <a:t>Fund of Surry County, Yadkin </a:t>
            </a:r>
            <a:r>
              <a:rPr lang="en-US" altLang="en-US" sz="1050" dirty="0" smtClean="0">
                <a:solidFill>
                  <a:srgbClr val="000000"/>
                </a:solidFill>
                <a:latin typeface="Arial Narrow" panose="020B0606020202030204" pitchFamily="34" charset="0"/>
                <a:cs typeface="Adobe Arabic" pitchFamily="18" charset="-78"/>
              </a:rPr>
              <a:t>County United Fund</a:t>
            </a:r>
            <a:r>
              <a:rPr lang="en-US" altLang="en-US" sz="1050" smtClean="0">
                <a:solidFill>
                  <a:srgbClr val="000000"/>
                </a:solidFill>
                <a:latin typeface="Arial Narrow" panose="020B0606020202030204" pitchFamily="34" charset="0"/>
                <a:cs typeface="Adobe Arabic" pitchFamily="18" charset="-78"/>
              </a:rPr>
              <a:t>, participant contributions</a:t>
            </a:r>
            <a:r>
              <a:rPr lang="en-US" altLang="en-US" sz="1050" dirty="0" smtClean="0">
                <a:solidFill>
                  <a:srgbClr val="000000"/>
                </a:solidFill>
                <a:latin typeface="Arial Narrow" panose="020B0606020202030204" pitchFamily="34" charset="0"/>
                <a:cs typeface="Adobe Arabic" pitchFamily="18" charset="-78"/>
              </a:rPr>
              <a:t>, and fundraisers</a:t>
            </a:r>
            <a:endParaRPr lang="en-US" altLang="en-US" sz="1050" dirty="0">
              <a:latin typeface="Arial Narrow" panose="020B0606020202030204" pitchFamily="34" charset="0"/>
              <a:cs typeface="Adobe Arabic" pitchFamily="18" charset="-78"/>
            </a:endParaRPr>
          </a:p>
        </p:txBody>
      </p:sp>
      <p:sp>
        <p:nvSpPr>
          <p:cNvPr id="3" name="Rectangle 2"/>
          <p:cNvSpPr/>
          <p:nvPr/>
        </p:nvSpPr>
        <p:spPr>
          <a:xfrm>
            <a:off x="5257800" y="0"/>
            <a:ext cx="4800600" cy="7772400"/>
          </a:xfrm>
          <a:prstGeom prst="rect">
            <a:avLst/>
          </a:prstGeom>
          <a:solidFill>
            <a:srgbClr val="EBE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rot="10800000" flipV="1">
            <a:off x="0" y="6781800"/>
            <a:ext cx="5257800" cy="795233"/>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Senior Enrichment Program Statistical Report</a:t>
            </a:r>
            <a:endParaRPr lang="en-US" dirty="0"/>
          </a:p>
        </p:txBody>
      </p:sp>
      <p:sp>
        <p:nvSpPr>
          <p:cNvPr id="2" name="Slide Number Placeholder 1"/>
          <p:cNvSpPr>
            <a:spLocks noGrp="1"/>
          </p:cNvSpPr>
          <p:nvPr>
            <p:ph type="sldNum" sz="quarter" idx="12"/>
          </p:nvPr>
        </p:nvSpPr>
        <p:spPr>
          <a:xfrm>
            <a:off x="7239000" y="7324409"/>
            <a:ext cx="2346960" cy="413808"/>
          </a:xfrm>
        </p:spPr>
        <p:txBody>
          <a:bodyPr/>
          <a:lstStyle/>
          <a:p>
            <a:fld id="{1E318D8C-ED97-479F-B972-C64305119609}" type="slidenum">
              <a:rPr lang="en-US" smtClean="0"/>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52193412"/>
              </p:ext>
            </p:extLst>
          </p:nvPr>
        </p:nvGraphicFramePr>
        <p:xfrm>
          <a:off x="381000" y="745944"/>
          <a:ext cx="4800600" cy="45880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562600" y="436225"/>
            <a:ext cx="4114800" cy="6771084"/>
          </a:xfrm>
          <a:prstGeom prst="rect">
            <a:avLst/>
          </a:prstGeom>
          <a:noFill/>
        </p:spPr>
        <p:txBody>
          <a:bodyPr wrap="square" rtlCol="0">
            <a:spAutoFit/>
          </a:bodyPr>
          <a:lstStyle/>
          <a:p>
            <a:r>
              <a:rPr lang="en-US" sz="1400" dirty="0" smtClean="0">
                <a:latin typeface="Adobe Arabic" pitchFamily="18" charset="-78"/>
                <a:cs typeface="Adobe Arabic" pitchFamily="18" charset="-78"/>
              </a:rPr>
              <a:t>We </a:t>
            </a:r>
            <a:r>
              <a:rPr lang="en-US" sz="1400" dirty="0">
                <a:latin typeface="Adobe Arabic" pitchFamily="18" charset="-78"/>
                <a:cs typeface="Adobe Arabic" pitchFamily="18" charset="-78"/>
              </a:rPr>
              <a:t>recently assessed a gentleman for the Meals on Wheels program because his daughter – his only child with whom he had been living – was considering moving. After struggling for months to find employment, she had received an offer for an out-of-state job but was hesitant to accept it for fear that her father would not be able to live alone due to his health issues.</a:t>
            </a:r>
          </a:p>
          <a:p>
            <a:endParaRPr lang="en-US" sz="1400" dirty="0" smtClean="0">
              <a:latin typeface="Adobe Arabic" pitchFamily="18" charset="-78"/>
              <a:cs typeface="Adobe Arabic" pitchFamily="18" charset="-78"/>
            </a:endParaRPr>
          </a:p>
          <a:p>
            <a:r>
              <a:rPr lang="en-US" sz="1400" dirty="0" smtClean="0">
                <a:latin typeface="Adobe Arabic" pitchFamily="18" charset="-78"/>
                <a:cs typeface="Adobe Arabic" pitchFamily="18" charset="-78"/>
              </a:rPr>
              <a:t>He </a:t>
            </a:r>
            <a:r>
              <a:rPr lang="en-US" sz="1400" dirty="0">
                <a:latin typeface="Adobe Arabic" pitchFamily="18" charset="-78"/>
                <a:cs typeface="Adobe Arabic" pitchFamily="18" charset="-78"/>
              </a:rPr>
              <a:t>suffered from Parkinson’s disease and diabetes, and because of diabetic neuropathy, was unable to stand long enough to prepare his own meals. Though he had encouraged his daughter to take the job so she could provide for her family, he refused her request to move with them.</a:t>
            </a:r>
          </a:p>
          <a:p>
            <a:endParaRPr lang="en-US" sz="1400" dirty="0" smtClean="0">
              <a:latin typeface="Adobe Arabic" pitchFamily="18" charset="-78"/>
              <a:cs typeface="Adobe Arabic" pitchFamily="18" charset="-78"/>
            </a:endParaRPr>
          </a:p>
          <a:p>
            <a:r>
              <a:rPr lang="en-US" sz="1400" dirty="0" smtClean="0">
                <a:latin typeface="Adobe Arabic" pitchFamily="18" charset="-78"/>
                <a:cs typeface="Adobe Arabic" pitchFamily="18" charset="-78"/>
              </a:rPr>
              <a:t>“Surry </a:t>
            </a:r>
            <a:r>
              <a:rPr lang="en-US" sz="1400" dirty="0">
                <a:latin typeface="Adobe Arabic" pitchFamily="18" charset="-78"/>
                <a:cs typeface="Adobe Arabic" pitchFamily="18" charset="-78"/>
              </a:rPr>
              <a:t>County had been his home for many years</a:t>
            </a:r>
            <a:r>
              <a:rPr lang="en-US" sz="1400" dirty="0" smtClean="0">
                <a:latin typeface="Adobe Arabic" pitchFamily="18" charset="-78"/>
                <a:cs typeface="Adobe Arabic" pitchFamily="18" charset="-78"/>
              </a:rPr>
              <a:t>,” </a:t>
            </a:r>
            <a:r>
              <a:rPr lang="en-US" sz="1400" dirty="0">
                <a:latin typeface="Adobe Arabic" pitchFamily="18" charset="-78"/>
                <a:cs typeface="Adobe Arabic" pitchFamily="18" charset="-78"/>
              </a:rPr>
              <a:t>her father insisted when she tried to persuade him to change his mind. His wife was buried there, he said, and he had a close relationship with his church family. Worried about her father, the man’s daughter called one of YVEDDI’s Senior Enrichment staff members asking about the Meals on Wheels program.</a:t>
            </a:r>
          </a:p>
          <a:p>
            <a:endParaRPr lang="en-US" sz="1400" dirty="0">
              <a:latin typeface="Adobe Arabic" pitchFamily="18" charset="-78"/>
              <a:cs typeface="Adobe Arabic" pitchFamily="18" charset="-78"/>
            </a:endParaRPr>
          </a:p>
          <a:p>
            <a:r>
              <a:rPr lang="en-US" sz="1400" dirty="0" smtClean="0">
                <a:latin typeface="Adobe Arabic" pitchFamily="18" charset="-78"/>
                <a:cs typeface="Adobe Arabic" pitchFamily="18" charset="-78"/>
              </a:rPr>
              <a:t>Though </a:t>
            </a:r>
            <a:r>
              <a:rPr lang="en-US" sz="1400" dirty="0">
                <a:latin typeface="Adobe Arabic" pitchFamily="18" charset="-78"/>
                <a:cs typeface="Adobe Arabic" pitchFamily="18" charset="-78"/>
              </a:rPr>
              <a:t>she knew that his friends and church family would take him to doctor appointments, pick up his prescriptions, and help with his basic shopping, she was concerned that he would be alone for days at a time and because he was unable to cook, would only eat sandwiches and snack food. Through the Meals on Wheels program, she was able to accept the job offer and move knowing that he would receive a warm, nutritious lunch five days a week.</a:t>
            </a:r>
          </a:p>
          <a:p>
            <a:endParaRPr lang="en-US" sz="1400" dirty="0" smtClean="0">
              <a:latin typeface="Adobe Arabic" pitchFamily="18" charset="-78"/>
              <a:cs typeface="Adobe Arabic" pitchFamily="18" charset="-78"/>
            </a:endParaRPr>
          </a:p>
          <a:p>
            <a:r>
              <a:rPr lang="en-US" sz="1400" dirty="0" smtClean="0">
                <a:latin typeface="Adobe Arabic" pitchFamily="18" charset="-78"/>
                <a:cs typeface="Adobe Arabic" pitchFamily="18" charset="-78"/>
              </a:rPr>
              <a:t>In </a:t>
            </a:r>
            <a:r>
              <a:rPr lang="en-US" sz="1400" dirty="0">
                <a:latin typeface="Adobe Arabic" pitchFamily="18" charset="-78"/>
                <a:cs typeface="Adobe Arabic" pitchFamily="18" charset="-78"/>
              </a:rPr>
              <a:t>addition to providing a well-balanced meal every weekday, the Meals on </a:t>
            </a:r>
            <a:r>
              <a:rPr lang="en-US" sz="1400" dirty="0" smtClean="0">
                <a:latin typeface="Adobe Arabic" pitchFamily="18" charset="-78"/>
                <a:cs typeface="Adobe Arabic" pitchFamily="18" charset="-78"/>
              </a:rPr>
              <a:t>Wheels </a:t>
            </a:r>
            <a:r>
              <a:rPr lang="en-US" sz="1400" dirty="0">
                <a:latin typeface="Adobe Arabic" pitchFamily="18" charset="-78"/>
                <a:cs typeface="Adobe Arabic" pitchFamily="18" charset="-78"/>
              </a:rPr>
              <a:t>program also gave her father more connection to the outside world. Talking to the volunteer drivers who deliver the meals gives him something to look forward to and makes him feel less alone.</a:t>
            </a:r>
          </a:p>
        </p:txBody>
      </p:sp>
    </p:spTree>
    <p:extLst>
      <p:ext uri="{BB962C8B-B14F-4D97-AF65-F5344CB8AC3E}">
        <p14:creationId xmlns:p14="http://schemas.microsoft.com/office/powerpoint/2010/main" val="3465757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3" name="Rectangle 2"/>
          <p:cNvSpPr/>
          <p:nvPr/>
        </p:nvSpPr>
        <p:spPr>
          <a:xfrm>
            <a:off x="0" y="0"/>
            <a:ext cx="779526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extBox 1"/>
          <p:cNvSpPr txBox="1"/>
          <p:nvPr/>
        </p:nvSpPr>
        <p:spPr>
          <a:xfrm>
            <a:off x="419099" y="393936"/>
            <a:ext cx="3567237" cy="5519744"/>
          </a:xfrm>
          <a:prstGeom prst="rect">
            <a:avLst/>
          </a:prstGeom>
          <a:solidFill>
            <a:schemeClr val="bg1"/>
          </a:solidFill>
        </p:spPr>
        <p:txBody>
          <a:bodyPr wrap="square" lIns="101882" tIns="50941" rIns="101882" bIns="50941" rtlCol="0">
            <a:spAutoFit/>
          </a:bodyPr>
          <a:lstStyle/>
          <a:p>
            <a:r>
              <a:rPr lang="en-US" sz="1600" dirty="0">
                <a:latin typeface="Adobe Arabic" pitchFamily="18" charset="-78"/>
                <a:cs typeface="Adobe Arabic" pitchFamily="18" charset="-78"/>
              </a:rPr>
              <a:t>The </a:t>
            </a:r>
            <a:r>
              <a:rPr lang="en-US" sz="1600" dirty="0">
                <a:solidFill>
                  <a:srgbClr val="6B633D"/>
                </a:solidFill>
                <a:latin typeface="Adobe Arabic" pitchFamily="18" charset="-78"/>
                <a:cs typeface="Adobe Arabic" pitchFamily="18" charset="-78"/>
              </a:rPr>
              <a:t>YVEDDI Senior Centers </a:t>
            </a:r>
            <a:r>
              <a:rPr lang="en-US" sz="1600" dirty="0">
                <a:latin typeface="Adobe Arabic" pitchFamily="18" charset="-78"/>
                <a:cs typeface="Adobe Arabic" pitchFamily="18" charset="-78"/>
              </a:rPr>
              <a:t>are multi-purpose centers which address the needs of the older </a:t>
            </a:r>
            <a:r>
              <a:rPr lang="en-US" sz="1600" dirty="0" smtClean="0">
                <a:latin typeface="Adobe Arabic" pitchFamily="18" charset="-78"/>
                <a:cs typeface="Adobe Arabic" pitchFamily="18" charset="-78"/>
              </a:rPr>
              <a:t>adult 50 and up.  </a:t>
            </a:r>
            <a:r>
              <a:rPr lang="en-US" sz="1600" dirty="0">
                <a:latin typeface="Adobe Arabic" pitchFamily="18" charset="-78"/>
                <a:cs typeface="Adobe Arabic" pitchFamily="18" charset="-78"/>
              </a:rPr>
              <a:t>Programs are offered to promote health and wellness, education, recreation, socialization, and </a:t>
            </a:r>
            <a:r>
              <a:rPr lang="en-US" sz="1600" dirty="0" smtClean="0">
                <a:latin typeface="Adobe Arabic" pitchFamily="18" charset="-78"/>
                <a:cs typeface="Adobe Arabic" pitchFamily="18" charset="-78"/>
              </a:rPr>
              <a:t>volunteerism</a:t>
            </a:r>
            <a:r>
              <a:rPr lang="en-US" sz="1600" dirty="0">
                <a:latin typeface="Adobe Arabic" pitchFamily="18" charset="-78"/>
                <a:cs typeface="Adobe Arabic" pitchFamily="18" charset="-78"/>
              </a:rPr>
              <a:t> </a:t>
            </a:r>
            <a:r>
              <a:rPr lang="en-US" sz="1600" dirty="0" smtClean="0">
                <a:latin typeface="Adobe Arabic" pitchFamily="18" charset="-78"/>
                <a:cs typeface="Adobe Arabic" pitchFamily="18" charset="-78"/>
              </a:rPr>
              <a:t>through extensive collaboration with the community.</a:t>
            </a:r>
            <a:endParaRPr lang="en-US" sz="1600" dirty="0">
              <a:latin typeface="Adobe Arabic" pitchFamily="18" charset="-78"/>
              <a:cs typeface="Adobe Arabic" pitchFamily="18" charset="-78"/>
            </a:endParaRPr>
          </a:p>
          <a:p>
            <a:endParaRPr lang="en-US" sz="1600" dirty="0" smtClean="0">
              <a:latin typeface="Adobe Arabic" pitchFamily="18" charset="-78"/>
              <a:cs typeface="Adobe Arabic" pitchFamily="18" charset="-78"/>
            </a:endParaRPr>
          </a:p>
          <a:p>
            <a:r>
              <a:rPr lang="en-US" sz="1600" dirty="0" smtClean="0">
                <a:latin typeface="Adobe Arabic" pitchFamily="18" charset="-78"/>
                <a:cs typeface="Adobe Arabic" pitchFamily="18" charset="-78"/>
              </a:rPr>
              <a:t>Each </a:t>
            </a:r>
            <a:r>
              <a:rPr lang="en-US" sz="1600" dirty="0">
                <a:latin typeface="Adobe Arabic" pitchFamily="18" charset="-78"/>
                <a:cs typeface="Adobe Arabic" pitchFamily="18" charset="-78"/>
              </a:rPr>
              <a:t>center is certified by the North Carolina Division of Aging and Adult Services as a Center of Excellence and operates under the guidelines established by the National Institute of Senior Centers.  Annual assessments are conducted by the Piedmont Triad Regional </a:t>
            </a:r>
            <a:r>
              <a:rPr lang="en-US" sz="1600" dirty="0" smtClean="0">
                <a:latin typeface="Adobe Arabic" pitchFamily="18" charset="-78"/>
                <a:cs typeface="Adobe Arabic" pitchFamily="18" charset="-78"/>
              </a:rPr>
              <a:t>Council, the Area Agency on Aging operating </a:t>
            </a:r>
            <a:r>
              <a:rPr lang="en-US" sz="1600" dirty="0">
                <a:latin typeface="Adobe Arabic" pitchFamily="18" charset="-78"/>
                <a:cs typeface="Adobe Arabic" pitchFamily="18" charset="-78"/>
              </a:rPr>
              <a:t>under the North Carolina Department of Health and Human Services, Division of Aging.</a:t>
            </a:r>
          </a:p>
          <a:p>
            <a:r>
              <a:rPr lang="en-US" sz="1600" dirty="0">
                <a:latin typeface="Adobe Arabic" pitchFamily="18" charset="-78"/>
                <a:cs typeface="Adobe Arabic" pitchFamily="18" charset="-78"/>
              </a:rPr>
              <a:t> </a:t>
            </a:r>
            <a:endParaRPr lang="en-US" sz="1100" dirty="0">
              <a:latin typeface="Adobe Arabic" pitchFamily="18" charset="-78"/>
              <a:cs typeface="Adobe Arabic" pitchFamily="18" charset="-78"/>
            </a:endParaRPr>
          </a:p>
          <a:p>
            <a:r>
              <a:rPr lang="en-US" sz="1600" dirty="0">
                <a:latin typeface="Adobe Arabic" pitchFamily="18" charset="-78"/>
                <a:cs typeface="Adobe Arabic" pitchFamily="18" charset="-78"/>
              </a:rPr>
              <a:t>Information and referrals are provided to senior adults on an </a:t>
            </a:r>
            <a:r>
              <a:rPr lang="en-US" sz="1600" dirty="0" smtClean="0">
                <a:latin typeface="Adobe Arabic" pitchFamily="18" charset="-78"/>
                <a:cs typeface="Adobe Arabic" pitchFamily="18" charset="-78"/>
              </a:rPr>
              <a:t>as-needed </a:t>
            </a:r>
            <a:r>
              <a:rPr lang="en-US" sz="1600" dirty="0">
                <a:latin typeface="Adobe Arabic" pitchFamily="18" charset="-78"/>
                <a:cs typeface="Adobe Arabic" pitchFamily="18" charset="-78"/>
              </a:rPr>
              <a:t>basis.  The centers are open Monday through Friday from 8:00 a.m. to </a:t>
            </a:r>
            <a:r>
              <a:rPr lang="en-US" sz="1600" dirty="0" smtClean="0">
                <a:latin typeface="Adobe Arabic" pitchFamily="18" charset="-78"/>
                <a:cs typeface="Adobe Arabic" pitchFamily="18" charset="-78"/>
              </a:rPr>
              <a:t>4:30 </a:t>
            </a:r>
            <a:r>
              <a:rPr lang="en-US" sz="1600" dirty="0">
                <a:latin typeface="Adobe Arabic" pitchFamily="18" charset="-78"/>
                <a:cs typeface="Adobe Arabic" pitchFamily="18" charset="-78"/>
              </a:rPr>
              <a:t>p.m. and offer occasional evening and weekend activities and events.  The centers are closed on holidays and weekends when activities, events and programs are not scheduled. </a:t>
            </a:r>
          </a:p>
        </p:txBody>
      </p:sp>
      <p:sp>
        <p:nvSpPr>
          <p:cNvPr id="4" name="TextBox 3"/>
          <p:cNvSpPr txBox="1"/>
          <p:nvPr/>
        </p:nvSpPr>
        <p:spPr>
          <a:xfrm>
            <a:off x="7879080" y="430213"/>
            <a:ext cx="2063783" cy="5119635"/>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Senior Centers of Excellence</a:t>
            </a:r>
          </a:p>
          <a:p>
            <a:pPr algn="ctr"/>
            <a:endParaRPr lang="en-US" sz="1700" i="1" dirty="0">
              <a:latin typeface="Adobe Arabic" pitchFamily="18" charset="-78"/>
              <a:cs typeface="Adobe Arabic" pitchFamily="18" charset="-78"/>
            </a:endParaRPr>
          </a:p>
          <a:p>
            <a:pPr algn="ctr"/>
            <a:r>
              <a:rPr lang="en-US" sz="1700" i="1" dirty="0" smtClean="0">
                <a:latin typeface="Adobe Arabic" pitchFamily="18" charset="-78"/>
                <a:cs typeface="Adobe Arabic" pitchFamily="18" charset="-78"/>
              </a:rPr>
              <a:t>are </a:t>
            </a:r>
            <a:r>
              <a:rPr lang="en-US" sz="1700" i="1" dirty="0">
                <a:latin typeface="Adobe Arabic" pitchFamily="18" charset="-78"/>
                <a:cs typeface="Adobe Arabic" pitchFamily="18" charset="-78"/>
              </a:rPr>
              <a:t>multi-purpose </a:t>
            </a:r>
            <a:r>
              <a:rPr lang="en-US" sz="1700" i="1" dirty="0" smtClean="0">
                <a:latin typeface="Adobe Arabic" pitchFamily="18" charset="-78"/>
                <a:cs typeface="Adobe Arabic" pitchFamily="18" charset="-78"/>
              </a:rPr>
              <a:t>centers </a:t>
            </a:r>
            <a:r>
              <a:rPr lang="en-US" sz="1700" i="1" dirty="0">
                <a:latin typeface="Adobe Arabic" pitchFamily="18" charset="-78"/>
                <a:cs typeface="Adobe Arabic" pitchFamily="18" charset="-78"/>
              </a:rPr>
              <a:t>which address the </a:t>
            </a:r>
            <a:r>
              <a:rPr lang="en-US" sz="1700" i="1" dirty="0" smtClean="0">
                <a:latin typeface="Adobe Arabic" pitchFamily="18" charset="-78"/>
                <a:cs typeface="Adobe Arabic" pitchFamily="18" charset="-78"/>
              </a:rPr>
              <a:t>needs </a:t>
            </a:r>
            <a:r>
              <a:rPr lang="en-US" sz="1700" i="1" dirty="0">
                <a:latin typeface="Adobe Arabic" pitchFamily="18" charset="-78"/>
                <a:cs typeface="Adobe Arabic" pitchFamily="18" charset="-78"/>
              </a:rPr>
              <a:t>of older adults and promote socialization, recreation, health and wellness, </a:t>
            </a:r>
            <a:r>
              <a:rPr lang="en-US" sz="1700" i="1" dirty="0" smtClean="0">
                <a:latin typeface="Adobe Arabic" pitchFamily="18" charset="-78"/>
                <a:cs typeface="Adobe Arabic" pitchFamily="18" charset="-78"/>
              </a:rPr>
              <a:t>education, </a:t>
            </a:r>
            <a:r>
              <a:rPr lang="en-US" sz="1700" i="1" dirty="0">
                <a:latin typeface="Adobe Arabic" pitchFamily="18" charset="-78"/>
                <a:cs typeface="Adobe Arabic" pitchFamily="18" charset="-78"/>
              </a:rPr>
              <a:t>and </a:t>
            </a:r>
            <a:r>
              <a:rPr lang="en-US" sz="1700" i="1" dirty="0" smtClean="0">
                <a:latin typeface="Adobe Arabic" pitchFamily="18" charset="-78"/>
                <a:cs typeface="Adobe Arabic" pitchFamily="18" charset="-78"/>
              </a:rPr>
              <a:t>volunteerism.</a:t>
            </a:r>
          </a:p>
          <a:p>
            <a:pPr algn="ctr"/>
            <a:endParaRPr lang="en-US" sz="1700" i="1" dirty="0">
              <a:latin typeface="Adobe Arabic" pitchFamily="18" charset="-78"/>
              <a:cs typeface="Adobe Arabic" pitchFamily="18" charset="-78"/>
            </a:endParaRPr>
          </a:p>
          <a:p>
            <a:pPr algn="ctr"/>
            <a:endParaRPr lang="en-US" sz="1700" i="1" dirty="0" smtClean="0">
              <a:latin typeface="Adobe Arabic" pitchFamily="18" charset="-78"/>
              <a:cs typeface="Adobe Arabic" pitchFamily="18" charset="-78"/>
            </a:endParaRPr>
          </a:p>
          <a:p>
            <a:pPr algn="ctr"/>
            <a:endParaRPr lang="en-US" sz="1700" i="1" dirty="0" smtClean="0">
              <a:latin typeface="Adobe Arabic" pitchFamily="18" charset="-78"/>
              <a:cs typeface="Adobe Arabic" pitchFamily="18" charset="-78"/>
            </a:endParaRPr>
          </a:p>
          <a:p>
            <a:pPr algn="ctr"/>
            <a:r>
              <a:rPr lang="en-US" sz="1700" i="1" dirty="0" smtClean="0">
                <a:latin typeface="Adobe Arabic" pitchFamily="18" charset="-78"/>
                <a:cs typeface="Adobe Arabic" pitchFamily="18" charset="-78"/>
              </a:rPr>
              <a:t>The five (5) Centers of Excellence operate in the towns of East Bend, Yadkinville, Jonesville, Mount Airy and Pilot Mountain.</a:t>
            </a:r>
            <a:endParaRPr lang="en-US" sz="1700" i="1" dirty="0">
              <a:latin typeface="Adobe Arabic" pitchFamily="18" charset="-78"/>
              <a:cs typeface="Adobe Arabic" pitchFamily="18" charset="-78"/>
            </a:endParaRPr>
          </a:p>
        </p:txBody>
      </p:sp>
      <p:sp>
        <p:nvSpPr>
          <p:cNvPr id="5" name="Slide Number Placeholder 4"/>
          <p:cNvSpPr>
            <a:spLocks noGrp="1"/>
          </p:cNvSpPr>
          <p:nvPr>
            <p:ph type="sldNum" sz="quarter" idx="12"/>
          </p:nvPr>
        </p:nvSpPr>
        <p:spPr/>
        <p:txBody>
          <a:bodyPr/>
          <a:lstStyle/>
          <a:p>
            <a:fld id="{1E318D8C-ED97-479F-B972-C64305119609}" type="slidenum">
              <a:rPr lang="en-US" smtClean="0"/>
              <a:t>12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898812005"/>
              </p:ext>
            </p:extLst>
          </p:nvPr>
        </p:nvGraphicFramePr>
        <p:xfrm>
          <a:off x="4372172" y="4466580"/>
          <a:ext cx="3048001" cy="2062991"/>
        </p:xfrm>
        <a:graphic>
          <a:graphicData uri="http://schemas.openxmlformats.org/drawingml/2006/table">
            <a:tbl>
              <a:tblPr/>
              <a:tblGrid>
                <a:gridCol w="1371601"/>
                <a:gridCol w="1676400"/>
              </a:tblGrid>
              <a:tr h="372801">
                <a:tc>
                  <a:txBody>
                    <a:bodyPr/>
                    <a:lstStyle/>
                    <a:p>
                      <a:pPr marR="0" indent="0" algn="ctr" rtl="0">
                        <a:lnSpc>
                          <a:spcPct val="119000"/>
                        </a:lnSpc>
                        <a:spcBef>
                          <a:spcPts val="0"/>
                        </a:spcBef>
                        <a:spcAft>
                          <a:spcPts val="600"/>
                        </a:spcAft>
                      </a:pPr>
                      <a:r>
                        <a:rPr lang="en-US" sz="1400" b="1" kern="1400" dirty="0">
                          <a:solidFill>
                            <a:schemeClr val="bg2">
                              <a:lumMod val="25000"/>
                            </a:schemeClr>
                          </a:solidFill>
                          <a:effectLst/>
                          <a:latin typeface="Arial" panose="020B0604020202020204" pitchFamily="34" charset="0"/>
                          <a:cs typeface="Arial" panose="020B0604020202020204" pitchFamily="34" charset="0"/>
                        </a:rPr>
                        <a:t>County</a:t>
                      </a:r>
                      <a:endParaRPr lang="en-US" sz="10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6B633D"/>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400" b="1" kern="1400" dirty="0" smtClean="0">
                          <a:solidFill>
                            <a:schemeClr val="bg2">
                              <a:lumMod val="25000"/>
                            </a:schemeClr>
                          </a:solidFill>
                          <a:effectLst/>
                          <a:latin typeface="Arial" panose="020B0604020202020204" pitchFamily="34" charset="0"/>
                          <a:cs typeface="Arial" panose="020B0604020202020204" pitchFamily="34" charset="0"/>
                        </a:rPr>
                        <a:t>Clients Served</a:t>
                      </a:r>
                      <a:endParaRPr lang="en-US" sz="10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6B633D"/>
                      </a:solidFill>
                      <a:prstDash val="solid"/>
                      <a:round/>
                      <a:headEnd type="none" w="med" len="med"/>
                      <a:tailEnd type="none" w="med" len="med"/>
                    </a:lnB>
                    <a:solidFill>
                      <a:srgbClr val="E7E6BC"/>
                    </a:solidFill>
                  </a:tcPr>
                </a:tc>
              </a:tr>
              <a:tr h="465399">
                <a:tc>
                  <a:txBody>
                    <a:bodyPr/>
                    <a:lstStyle/>
                    <a:p>
                      <a:pPr marR="0" indent="0" algn="ctr" rtl="0">
                        <a:lnSpc>
                          <a:spcPct val="119000"/>
                        </a:lnSpc>
                        <a:spcBef>
                          <a:spcPts val="0"/>
                        </a:spcBef>
                        <a:spcAft>
                          <a:spcPts val="600"/>
                        </a:spcAft>
                      </a:pPr>
                      <a:r>
                        <a:rPr lang="en-US" sz="1400" kern="1400" dirty="0">
                          <a:solidFill>
                            <a:schemeClr val="bg2">
                              <a:lumMod val="25000"/>
                            </a:schemeClr>
                          </a:solidFill>
                          <a:effectLst/>
                          <a:latin typeface="Arial" panose="020B0604020202020204" pitchFamily="34" charset="0"/>
                          <a:cs typeface="Arial" panose="020B0604020202020204" pitchFamily="34" charset="0"/>
                        </a:rPr>
                        <a:t>Surry</a:t>
                      </a:r>
                      <a:endParaRPr lang="en-US" sz="10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6B633D"/>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600" kern="1400" dirty="0" smtClean="0">
                          <a:solidFill>
                            <a:schemeClr val="bg2">
                              <a:lumMod val="25000"/>
                            </a:schemeClr>
                          </a:solidFill>
                          <a:effectLst/>
                          <a:latin typeface="Arial" panose="020B0604020202020204" pitchFamily="34" charset="0"/>
                          <a:cs typeface="Arial" panose="020B0604020202020204" pitchFamily="34" charset="0"/>
                        </a:rPr>
                        <a:t>17,083</a:t>
                      </a:r>
                      <a:endParaRPr lang="en-US" sz="16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6B633D"/>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r>
              <a:tr h="381000">
                <a:tc>
                  <a:txBody>
                    <a:bodyPr/>
                    <a:lstStyle/>
                    <a:p>
                      <a:pPr marR="0" indent="0" algn="ctr" rtl="0">
                        <a:lnSpc>
                          <a:spcPct val="119000"/>
                        </a:lnSpc>
                        <a:spcBef>
                          <a:spcPts val="0"/>
                        </a:spcBef>
                        <a:spcAft>
                          <a:spcPts val="600"/>
                        </a:spcAft>
                      </a:pPr>
                      <a:r>
                        <a:rPr lang="en-US" sz="1400" kern="1400" dirty="0">
                          <a:solidFill>
                            <a:schemeClr val="bg2">
                              <a:lumMod val="25000"/>
                            </a:schemeClr>
                          </a:solidFill>
                          <a:effectLst/>
                          <a:latin typeface="Arial" panose="020B0604020202020204" pitchFamily="34" charset="0"/>
                          <a:cs typeface="Arial" panose="020B0604020202020204" pitchFamily="34" charset="0"/>
                        </a:rPr>
                        <a:t>Yadkin</a:t>
                      </a:r>
                      <a:endParaRPr lang="en-US" sz="10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600" kern="1400" dirty="0" smtClean="0">
                          <a:solidFill>
                            <a:schemeClr val="bg2">
                              <a:lumMod val="25000"/>
                            </a:schemeClr>
                          </a:solidFill>
                          <a:effectLst/>
                          <a:latin typeface="Arial" panose="020B0604020202020204" pitchFamily="34" charset="0"/>
                          <a:cs typeface="Arial" panose="020B0604020202020204" pitchFamily="34" charset="0"/>
                        </a:rPr>
                        <a:t>42,566</a:t>
                      </a:r>
                      <a:endParaRPr lang="en-US" sz="16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r>
              <a:tr h="381000">
                <a:tc>
                  <a:txBody>
                    <a:bodyPr/>
                    <a:lstStyle/>
                    <a:p>
                      <a:pPr marR="0" indent="0" algn="ctr" rtl="0">
                        <a:lnSpc>
                          <a:spcPct val="119000"/>
                        </a:lnSpc>
                        <a:spcBef>
                          <a:spcPts val="0"/>
                        </a:spcBef>
                        <a:spcAft>
                          <a:spcPts val="600"/>
                        </a:spcAft>
                      </a:pPr>
                      <a:r>
                        <a:rPr lang="en-US" sz="1400" kern="1400" dirty="0" smtClean="0">
                          <a:solidFill>
                            <a:schemeClr val="bg2">
                              <a:lumMod val="25000"/>
                            </a:schemeClr>
                          </a:solidFill>
                          <a:effectLst/>
                          <a:latin typeface="Arial" panose="020B0604020202020204" pitchFamily="34" charset="0"/>
                          <a:cs typeface="Arial" panose="020B0604020202020204" pitchFamily="34" charset="0"/>
                        </a:rPr>
                        <a:t>Total</a:t>
                      </a:r>
                      <a:endParaRPr lang="en-US" sz="14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600" kern="1400" dirty="0" smtClean="0">
                          <a:solidFill>
                            <a:schemeClr val="bg2">
                              <a:lumMod val="25000"/>
                            </a:schemeClr>
                          </a:solidFill>
                          <a:effectLst/>
                          <a:latin typeface="Arial" panose="020B0604020202020204" pitchFamily="34" charset="0"/>
                          <a:cs typeface="Arial" panose="020B0604020202020204" pitchFamily="34" charset="0"/>
                        </a:rPr>
                        <a:t>59,649</a:t>
                      </a:r>
                      <a:endParaRPr lang="en-US" sz="16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r>
              <a:tr h="462791">
                <a:tc gridSpan="2">
                  <a:txBody>
                    <a:bodyPr/>
                    <a:lstStyle/>
                    <a:p>
                      <a:pPr marR="0" indent="0" algn="ctr" rtl="0">
                        <a:lnSpc>
                          <a:spcPct val="119000"/>
                        </a:lnSpc>
                        <a:spcBef>
                          <a:spcPts val="0"/>
                        </a:spcBef>
                        <a:spcAft>
                          <a:spcPts val="600"/>
                        </a:spcAft>
                      </a:pPr>
                      <a:r>
                        <a:rPr lang="en-US" sz="1800" kern="1400" dirty="0" smtClean="0">
                          <a:solidFill>
                            <a:schemeClr val="bg2">
                              <a:lumMod val="25000"/>
                            </a:schemeClr>
                          </a:solidFill>
                          <a:effectLst/>
                          <a:latin typeface="Adobe Arabic" pitchFamily="18" charset="-78"/>
                          <a:cs typeface="Adobe Arabic" pitchFamily="18" charset="-78"/>
                        </a:rPr>
                        <a:t>Average daily attendance: 62 per center</a:t>
                      </a:r>
                      <a:endParaRPr lang="en-US" sz="1800" kern="1400" dirty="0">
                        <a:solidFill>
                          <a:schemeClr val="bg2">
                            <a:lumMod val="25000"/>
                          </a:schemeClr>
                        </a:solidFill>
                        <a:effectLst/>
                        <a:latin typeface="Adobe Arabic" pitchFamily="18" charset="-78"/>
                        <a:cs typeface="Adobe Arabic" pitchFamily="18" charset="-78"/>
                      </a:endParaRPr>
                    </a:p>
                  </a:txBody>
                  <a:tcPr marL="40234" marR="40234" marT="41453" marB="41453"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E7E6BC"/>
                    </a:solidFill>
                  </a:tcPr>
                </a:tc>
                <a:tc hMerge="1">
                  <a:txBody>
                    <a:bodyPr/>
                    <a:lstStyle/>
                    <a:p>
                      <a:pPr marR="0" indent="0" algn="ctr" rtl="0">
                        <a:lnSpc>
                          <a:spcPct val="119000"/>
                        </a:lnSpc>
                        <a:spcBef>
                          <a:spcPts val="0"/>
                        </a:spcBef>
                        <a:spcAft>
                          <a:spcPts val="600"/>
                        </a:spcAft>
                      </a:pPr>
                      <a:endParaRPr lang="en-US" sz="2800" kern="1400" dirty="0">
                        <a:solidFill>
                          <a:schemeClr val="bg2">
                            <a:lumMod val="25000"/>
                          </a:schemeClr>
                        </a:solidFill>
                        <a:effectLst/>
                        <a:latin typeface="Adobe Arabic" pitchFamily="18" charset="-78"/>
                        <a:cs typeface="Adobe Arabic" pitchFamily="18" charset="-78"/>
                      </a:endParaRPr>
                    </a:p>
                  </a:txBody>
                  <a:tcPr marL="36576" marR="36576" marT="36576" marB="36576" anchor="ctr">
                    <a:lnL w="12700" cap="flat" cmpd="sng" algn="ctr">
                      <a:solidFill>
                        <a:srgbClr val="E7E6BC"/>
                      </a:solidFill>
                      <a:prstDash val="solid"/>
                      <a:round/>
                      <a:headEnd type="none" w="med" len="med"/>
                      <a:tailEnd type="none" w="med" len="med"/>
                    </a:lnL>
                    <a:lnR w="12700" cap="flat" cmpd="sng" algn="ctr">
                      <a:solidFill>
                        <a:srgbClr val="E7E6BC"/>
                      </a:solidFill>
                      <a:prstDash val="solid"/>
                      <a:round/>
                      <a:headEnd type="none" w="med" len="med"/>
                      <a:tailEnd type="none" w="med" len="med"/>
                    </a:lnR>
                    <a:lnT w="12700" cap="flat" cmpd="sng" algn="ctr">
                      <a:solidFill>
                        <a:srgbClr val="E7E6BC"/>
                      </a:solidFill>
                      <a:prstDash val="solid"/>
                      <a:round/>
                      <a:headEnd type="none" w="med" len="med"/>
                      <a:tailEnd type="none" w="med" len="med"/>
                    </a:lnT>
                    <a:lnB w="12700" cap="flat" cmpd="sng" algn="ctr">
                      <a:solidFill>
                        <a:srgbClr val="E7E6BC"/>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419099" y="6915665"/>
            <a:ext cx="7188905" cy="410654"/>
          </a:xfrm>
          <a:prstGeom prst="rect">
            <a:avLst/>
          </a:prstGeom>
          <a:noFill/>
        </p:spPr>
        <p:txBody>
          <a:bodyPr wrap="square" lIns="101882" tIns="50941" rIns="101882" bIns="50941" rtlCol="0">
            <a:spAutoFit/>
          </a:bodyPr>
          <a:lstStyle/>
          <a:p>
            <a:r>
              <a:rPr lang="en-US" sz="1000" dirty="0">
                <a:latin typeface="Arial Narrow" panose="020B0606020202030204" pitchFamily="34" charset="0"/>
                <a:cs typeface="Adobe Arabic" pitchFamily="18" charset="-78"/>
              </a:rPr>
              <a:t>Funded by the </a:t>
            </a:r>
            <a:r>
              <a:rPr lang="en-US" sz="1000" dirty="0" smtClean="0">
                <a:latin typeface="Arial Narrow" panose="020B0606020202030204" pitchFamily="34" charset="0"/>
                <a:cs typeface="Adobe Arabic" pitchFamily="18" charset="-78"/>
              </a:rPr>
              <a:t>N.C. Division of Aging and Adult Services, </a:t>
            </a:r>
            <a:r>
              <a:rPr lang="en-US" sz="1000" dirty="0">
                <a:latin typeface="Arial Narrow" panose="020B0606020202030204" pitchFamily="34" charset="0"/>
                <a:cs typeface="Adobe Arabic" pitchFamily="18" charset="-78"/>
              </a:rPr>
              <a:t>Piedmont Triad Regional </a:t>
            </a:r>
            <a:r>
              <a:rPr lang="en-US" sz="1000" dirty="0" smtClean="0">
                <a:latin typeface="Arial Narrow" panose="020B0606020202030204" pitchFamily="34" charset="0"/>
                <a:cs typeface="Adobe Arabic" pitchFamily="18" charset="-78"/>
              </a:rPr>
              <a:t>Council, Home and Community Care Block Grant for Older Adults, United Fund of Surry County, County of Surry, County of Yadkin, Yadkin County United Fund</a:t>
            </a:r>
            <a:r>
              <a:rPr lang="en-US" sz="1000" dirty="0">
                <a:latin typeface="Arial Narrow" panose="020B0606020202030204" pitchFamily="34" charset="0"/>
                <a:cs typeface="Adobe Arabic" pitchFamily="18" charset="-78"/>
              </a:rPr>
              <a:t>, Yadkin Valley United </a:t>
            </a:r>
            <a:r>
              <a:rPr lang="en-US" sz="1000" dirty="0" smtClean="0">
                <a:latin typeface="Arial Narrow" panose="020B0606020202030204" pitchFamily="34" charset="0"/>
                <a:cs typeface="Adobe Arabic" pitchFamily="18" charset="-78"/>
              </a:rPr>
              <a:t>Fund, and fundraising.  </a:t>
            </a:r>
            <a:endParaRPr lang="en-US" sz="1000" dirty="0">
              <a:latin typeface="Arial Narrow" panose="020B0606020202030204" pitchFamily="34" charset="0"/>
              <a:cs typeface="Adobe Arabic" pitchFamily="18" charset="-78"/>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429" y="542931"/>
            <a:ext cx="3051458" cy="28092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0932" y="3578423"/>
            <a:ext cx="3594452" cy="307777"/>
          </a:xfrm>
          <a:prstGeom prst="rect">
            <a:avLst/>
          </a:prstGeom>
          <a:noFill/>
        </p:spPr>
        <p:txBody>
          <a:bodyPr wrap="square" rtlCol="0">
            <a:spAutoFit/>
          </a:bodyPr>
          <a:lstStyle/>
          <a:p>
            <a:pPr algn="ctr"/>
            <a:r>
              <a:rPr lang="en-US" sz="1400" dirty="0" smtClean="0">
                <a:latin typeface="Adobe Arabic" pitchFamily="18" charset="-78"/>
                <a:cs typeface="Adobe Arabic" pitchFamily="18" charset="-78"/>
              </a:rPr>
              <a:t>Featuring Doris Royer, </a:t>
            </a:r>
            <a:r>
              <a:rPr lang="en-US" sz="1400" dirty="0">
                <a:latin typeface="Adobe Arabic" pitchFamily="18" charset="-78"/>
                <a:cs typeface="Adobe Arabic" pitchFamily="18" charset="-78"/>
              </a:rPr>
              <a:t>Randy Crawford </a:t>
            </a:r>
            <a:r>
              <a:rPr lang="en-US" sz="1400" dirty="0" smtClean="0">
                <a:latin typeface="Adobe Arabic" pitchFamily="18" charset="-78"/>
                <a:cs typeface="Adobe Arabic" pitchFamily="18" charset="-78"/>
              </a:rPr>
              <a:t> and</a:t>
            </a:r>
            <a:r>
              <a:rPr lang="en-US" sz="1400" dirty="0">
                <a:latin typeface="Adobe Arabic" pitchFamily="18" charset="-78"/>
                <a:cs typeface="Adobe Arabic" pitchFamily="18" charset="-78"/>
              </a:rPr>
              <a:t>  Irene </a:t>
            </a:r>
            <a:r>
              <a:rPr lang="en-US" sz="1400" dirty="0" smtClean="0">
                <a:latin typeface="Adobe Arabic" pitchFamily="18" charset="-78"/>
                <a:cs typeface="Adobe Arabic" pitchFamily="18" charset="-78"/>
              </a:rPr>
              <a:t>Matthews</a:t>
            </a:r>
            <a:endParaRPr lang="en-US" sz="1400" i="1" dirty="0" smtClean="0">
              <a:latin typeface="Adobe Arabic" pitchFamily="18" charset="-78"/>
              <a:cs typeface="Adobe Arabic" pitchFamily="18" charset="-78"/>
            </a:endParaRPr>
          </a:p>
        </p:txBody>
      </p:sp>
    </p:spTree>
    <p:extLst>
      <p:ext uri="{BB962C8B-B14F-4D97-AF65-F5344CB8AC3E}">
        <p14:creationId xmlns:p14="http://schemas.microsoft.com/office/powerpoint/2010/main" val="3445763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3" y="0"/>
            <a:ext cx="4610100" cy="7467600"/>
          </a:xfrm>
          <a:prstGeom prst="rect">
            <a:avLst/>
          </a:prstGeom>
          <a:solidFill>
            <a:srgbClr val="E7E6B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Wave 6"/>
          <p:cNvSpPr/>
          <p:nvPr/>
        </p:nvSpPr>
        <p:spPr>
          <a:xfrm rot="10800000" flipV="1">
            <a:off x="0" y="6849487"/>
            <a:ext cx="10100310" cy="757450"/>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Senior Centers of Excellence Success Story</a:t>
            </a:r>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33400" y="762000"/>
            <a:ext cx="35052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 Box 3"/>
          <p:cNvSpPr txBox="1"/>
          <p:nvPr/>
        </p:nvSpPr>
        <p:spPr>
          <a:xfrm>
            <a:off x="1063624" y="3775075"/>
            <a:ext cx="2447925" cy="247650"/>
          </a:xfrm>
          <a:prstGeom prst="rect">
            <a:avLst/>
          </a:prstGeom>
          <a:solidFill>
            <a:srgbClr val="EBEAB6"/>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i="1" dirty="0">
                <a:effectLst/>
                <a:latin typeface="Arial Narrow"/>
                <a:ea typeface="Calibri"/>
                <a:cs typeface="Times New Roman"/>
              </a:rPr>
              <a:t>Ms. Margie’s first slow dance</a:t>
            </a:r>
            <a:endParaRPr lang="en-US" sz="1400" dirty="0">
              <a:effectLst/>
              <a:ea typeface="Calibri"/>
              <a:cs typeface="Times New Roman"/>
            </a:endParaRPr>
          </a:p>
        </p:txBody>
      </p:sp>
      <p:sp>
        <p:nvSpPr>
          <p:cNvPr id="4" name="Rectangle 3"/>
          <p:cNvSpPr>
            <a:spLocks noChangeArrowheads="1"/>
          </p:cNvSpPr>
          <p:nvPr/>
        </p:nvSpPr>
        <p:spPr bwMode="auto">
          <a:xfrm>
            <a:off x="152400" y="1524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4618036" y="140398"/>
            <a:ext cx="5287963" cy="681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altLang="en-US" sz="2400" dirty="0" smtClean="0">
                <a:solidFill>
                  <a:srgbClr val="6B633D"/>
                </a:solidFill>
                <a:latin typeface="Adobe Arabic" pitchFamily="18" charset="-78"/>
                <a:ea typeface="Calibri" pitchFamily="34" charset="0"/>
                <a:cs typeface="Adobe Arabic" pitchFamily="18" charset="-78"/>
              </a:rPr>
              <a:t>Moments </a:t>
            </a:r>
            <a:r>
              <a:rPr lang="en-US" altLang="en-US" sz="2400" dirty="0">
                <a:solidFill>
                  <a:srgbClr val="6B633D"/>
                </a:solidFill>
                <a:latin typeface="Adobe Arabic" pitchFamily="18" charset="-78"/>
                <a:ea typeface="Calibri" pitchFamily="34" charset="0"/>
                <a:cs typeface="Adobe Arabic" pitchFamily="18" charset="-78"/>
              </a:rPr>
              <a:t>of </a:t>
            </a:r>
            <a:r>
              <a:rPr lang="en-US" altLang="en-US" sz="2400" dirty="0" smtClean="0">
                <a:solidFill>
                  <a:srgbClr val="6B633D"/>
                </a:solidFill>
                <a:latin typeface="Adobe Arabic" pitchFamily="18" charset="-78"/>
                <a:ea typeface="Calibri" pitchFamily="34" charset="0"/>
                <a:cs typeface="Adobe Arabic" pitchFamily="18" charset="-78"/>
              </a:rPr>
              <a:t>Joy</a:t>
            </a:r>
          </a:p>
          <a:p>
            <a:r>
              <a:rPr lang="en-US" sz="1800" dirty="0">
                <a:latin typeface="Adobe Arabic" pitchFamily="18" charset="-78"/>
                <a:cs typeface="Adobe Arabic" pitchFamily="18" charset="-78"/>
              </a:rPr>
              <a:t>Ms. Margie Smith is a lively, energetic </a:t>
            </a:r>
            <a:r>
              <a:rPr lang="en-US" sz="1800" dirty="0" smtClean="0">
                <a:latin typeface="Adobe Arabic" pitchFamily="18" charset="-78"/>
                <a:cs typeface="Adobe Arabic" pitchFamily="18" charset="-78"/>
              </a:rPr>
              <a:t>96-year-old </a:t>
            </a:r>
            <a:r>
              <a:rPr lang="en-US" sz="1800" dirty="0">
                <a:latin typeface="Adobe Arabic" pitchFamily="18" charset="-78"/>
                <a:cs typeface="Adobe Arabic" pitchFamily="18" charset="-78"/>
              </a:rPr>
              <a:t>who has been attending the </a:t>
            </a:r>
            <a:r>
              <a:rPr lang="en-US" sz="1800" dirty="0" smtClean="0">
                <a:latin typeface="Adobe Arabic" pitchFamily="18" charset="-78"/>
                <a:cs typeface="Adobe Arabic" pitchFamily="18" charset="-78"/>
              </a:rPr>
              <a:t>YVEDDI’s </a:t>
            </a:r>
            <a:r>
              <a:rPr lang="en-US" sz="1800" dirty="0">
                <a:latin typeface="Adobe Arabic" pitchFamily="18" charset="-78"/>
                <a:cs typeface="Adobe Arabic" pitchFamily="18" charset="-78"/>
              </a:rPr>
              <a:t>East Bend Senior Center since </a:t>
            </a:r>
            <a:r>
              <a:rPr lang="en-US" sz="1800" dirty="0" smtClean="0">
                <a:latin typeface="Adobe Arabic" pitchFamily="18" charset="-78"/>
                <a:cs typeface="Adobe Arabic" pitchFamily="18" charset="-78"/>
              </a:rPr>
              <a:t>April of 2000</a:t>
            </a:r>
            <a:r>
              <a:rPr lang="en-US" sz="1800" dirty="0">
                <a:latin typeface="Adobe Arabic" pitchFamily="18" charset="-78"/>
                <a:cs typeface="Adobe Arabic" pitchFamily="18" charset="-78"/>
              </a:rPr>
              <a:t>.  Ms. Smith enjoys eating lunch and participating in fun activities with her friends at the center</a:t>
            </a:r>
            <a:r>
              <a:rPr lang="en-US" sz="1800" dirty="0" smtClean="0">
                <a:latin typeface="Adobe Arabic" pitchFamily="18" charset="-78"/>
                <a:cs typeface="Adobe Arabic" pitchFamily="18" charset="-78"/>
              </a:rPr>
              <a:t>.</a:t>
            </a:r>
          </a:p>
          <a:p>
            <a:endParaRPr lang="en-US" sz="1000" dirty="0">
              <a:latin typeface="Adobe Arabic" pitchFamily="18" charset="-78"/>
              <a:cs typeface="Adobe Arabic" pitchFamily="18" charset="-78"/>
            </a:endParaRPr>
          </a:p>
          <a:p>
            <a:r>
              <a:rPr lang="en-US" sz="1800" dirty="0">
                <a:latin typeface="Adobe Arabic" pitchFamily="18" charset="-78"/>
                <a:cs typeface="Adobe Arabic" pitchFamily="18" charset="-78"/>
              </a:rPr>
              <a:t>Ms. Smith first began attending the </a:t>
            </a:r>
            <a:r>
              <a:rPr lang="en-US" sz="1800" dirty="0" smtClean="0">
                <a:latin typeface="Adobe Arabic" pitchFamily="18" charset="-78"/>
                <a:cs typeface="Adobe Arabic" pitchFamily="18" charset="-78"/>
              </a:rPr>
              <a:t>senior center </a:t>
            </a:r>
            <a:r>
              <a:rPr lang="en-US" sz="1800" dirty="0">
                <a:latin typeface="Adobe Arabic" pitchFamily="18" charset="-78"/>
                <a:cs typeface="Adobe Arabic" pitchFamily="18" charset="-78"/>
              </a:rPr>
              <a:t>to participate in weekly Rook games.  She soon added many of the </a:t>
            </a:r>
            <a:r>
              <a:rPr lang="en-US" sz="1800" dirty="0" smtClean="0">
                <a:latin typeface="Adobe Arabic" pitchFamily="18" charset="-78"/>
                <a:cs typeface="Adobe Arabic" pitchFamily="18" charset="-78"/>
              </a:rPr>
              <a:t>Senior Center’s </a:t>
            </a:r>
            <a:r>
              <a:rPr lang="en-US" sz="1800" dirty="0">
                <a:latin typeface="Adobe Arabic" pitchFamily="18" charset="-78"/>
                <a:cs typeface="Adobe Arabic" pitchFamily="18" charset="-78"/>
              </a:rPr>
              <a:t>other regularly scheduled activities to her </a:t>
            </a:r>
            <a:r>
              <a:rPr lang="en-US" sz="1800" dirty="0" smtClean="0">
                <a:latin typeface="Adobe Arabic" pitchFamily="18" charset="-78"/>
                <a:cs typeface="Adobe Arabic" pitchFamily="18" charset="-78"/>
              </a:rPr>
              <a:t>routine, </a:t>
            </a:r>
            <a:r>
              <a:rPr lang="en-US" sz="1800" dirty="0">
                <a:latin typeface="Adobe Arabic" pitchFamily="18" charset="-78"/>
                <a:cs typeface="Adobe Arabic" pitchFamily="18" charset="-78"/>
              </a:rPr>
              <a:t>including the Quilting Guild, paper bead classes, exercise classes and </a:t>
            </a:r>
            <a:r>
              <a:rPr lang="en-US" sz="1800" dirty="0" smtClean="0">
                <a:latin typeface="Adobe Arabic" pitchFamily="18" charset="-78"/>
                <a:cs typeface="Adobe Arabic" pitchFamily="18" charset="-78"/>
              </a:rPr>
              <a:t>bingo. She is also a </a:t>
            </a:r>
            <a:r>
              <a:rPr lang="en-US" sz="1800" dirty="0">
                <a:latin typeface="Adobe Arabic" pitchFamily="18" charset="-78"/>
                <a:cs typeface="Adobe Arabic" pitchFamily="18" charset="-78"/>
              </a:rPr>
              <a:t>member of the Painting Club and facilitates the Crochet Club</a:t>
            </a:r>
            <a:r>
              <a:rPr lang="en-US" sz="1800" dirty="0" smtClean="0">
                <a:latin typeface="Adobe Arabic" pitchFamily="18" charset="-78"/>
                <a:cs typeface="Adobe Arabic" pitchFamily="18" charset="-78"/>
              </a:rPr>
              <a:t>.</a:t>
            </a:r>
          </a:p>
          <a:p>
            <a:endParaRPr lang="en-US" sz="1000" dirty="0">
              <a:latin typeface="Adobe Arabic" pitchFamily="18" charset="-78"/>
              <a:cs typeface="Adobe Arabic" pitchFamily="18" charset="-78"/>
            </a:endParaRPr>
          </a:p>
          <a:p>
            <a:r>
              <a:rPr lang="en-US" sz="1800" dirty="0">
                <a:latin typeface="Adobe Arabic" pitchFamily="18" charset="-78"/>
                <a:cs typeface="Adobe Arabic" pitchFamily="18" charset="-78"/>
              </a:rPr>
              <a:t>Ms. Smith says, “I feel so much better during the week than I do on the weekends.  I have stuff to look forward to during the week.  The weekends are depressing because I just sit and think.  It gets me down</a:t>
            </a:r>
            <a:r>
              <a:rPr lang="en-US" sz="1800" dirty="0" smtClean="0">
                <a:latin typeface="Adobe Arabic" pitchFamily="18" charset="-78"/>
                <a:cs typeface="Adobe Arabic" pitchFamily="18" charset="-78"/>
              </a:rPr>
              <a:t>.”</a:t>
            </a:r>
          </a:p>
          <a:p>
            <a:endParaRPr lang="en-US" sz="1000" dirty="0">
              <a:latin typeface="Adobe Arabic" pitchFamily="18" charset="-78"/>
              <a:cs typeface="Adobe Arabic" pitchFamily="18" charset="-78"/>
            </a:endParaRPr>
          </a:p>
          <a:p>
            <a:r>
              <a:rPr lang="en-US" sz="1800" dirty="0" smtClean="0">
                <a:latin typeface="Adobe Arabic" pitchFamily="18" charset="-78"/>
                <a:cs typeface="Adobe Arabic" pitchFamily="18" charset="-78"/>
              </a:rPr>
              <a:t>Her granddaughter is grateful to </a:t>
            </a:r>
            <a:r>
              <a:rPr lang="en-US" sz="1800" dirty="0">
                <a:latin typeface="Adobe Arabic" pitchFamily="18" charset="-78"/>
                <a:cs typeface="Adobe Arabic" pitchFamily="18" charset="-78"/>
              </a:rPr>
              <a:t>YVEDDI for </a:t>
            </a:r>
            <a:r>
              <a:rPr lang="en-US" sz="1800" dirty="0" smtClean="0">
                <a:latin typeface="Adobe Arabic" pitchFamily="18" charset="-78"/>
                <a:cs typeface="Adobe Arabic" pitchFamily="18" charset="-78"/>
              </a:rPr>
              <a:t>operating the Senior Center </a:t>
            </a:r>
            <a:r>
              <a:rPr lang="en-US" sz="1800" dirty="0">
                <a:latin typeface="Adobe Arabic" pitchFamily="18" charset="-78"/>
                <a:cs typeface="Adobe Arabic" pitchFamily="18" charset="-78"/>
              </a:rPr>
              <a:t>in their community and </a:t>
            </a:r>
            <a:r>
              <a:rPr lang="en-US" sz="1800" dirty="0" smtClean="0">
                <a:latin typeface="Adobe Arabic" pitchFamily="18" charset="-78"/>
                <a:cs typeface="Adobe Arabic" pitchFamily="18" charset="-78"/>
              </a:rPr>
              <a:t>credits its programs for keeping her grandmother  </a:t>
            </a:r>
            <a:r>
              <a:rPr lang="en-US" sz="1800" dirty="0">
                <a:latin typeface="Adobe Arabic" pitchFamily="18" charset="-78"/>
                <a:cs typeface="Adobe Arabic" pitchFamily="18" charset="-78"/>
              </a:rPr>
              <a:t>healthy, </a:t>
            </a:r>
            <a:r>
              <a:rPr lang="en-US" sz="1800" dirty="0" smtClean="0">
                <a:latin typeface="Adobe Arabic" pitchFamily="18" charset="-78"/>
                <a:cs typeface="Adobe Arabic" pitchFamily="18" charset="-78"/>
              </a:rPr>
              <a:t>independent, </a:t>
            </a:r>
            <a:r>
              <a:rPr lang="en-US" sz="1800" dirty="0">
                <a:latin typeface="Adobe Arabic" pitchFamily="18" charset="-78"/>
                <a:cs typeface="Adobe Arabic" pitchFamily="18" charset="-78"/>
              </a:rPr>
              <a:t>and active</a:t>
            </a:r>
            <a:r>
              <a:rPr lang="en-US" sz="1800" dirty="0" smtClean="0">
                <a:latin typeface="Adobe Arabic" pitchFamily="18" charset="-78"/>
                <a:cs typeface="Adobe Arabic" pitchFamily="18" charset="-78"/>
              </a:rPr>
              <a:t>.</a:t>
            </a:r>
          </a:p>
          <a:p>
            <a:endParaRPr lang="en-US" sz="1000" dirty="0">
              <a:latin typeface="Adobe Arabic" pitchFamily="18" charset="-78"/>
              <a:cs typeface="Adobe Arabic" pitchFamily="18" charset="-78"/>
            </a:endParaRPr>
          </a:p>
          <a:p>
            <a:r>
              <a:rPr lang="en-US" sz="1800" dirty="0">
                <a:latin typeface="Adobe Arabic" pitchFamily="18" charset="-78"/>
                <a:cs typeface="Adobe Arabic" pitchFamily="18" charset="-78"/>
              </a:rPr>
              <a:t>The </a:t>
            </a:r>
            <a:r>
              <a:rPr lang="en-US" sz="1800" dirty="0" smtClean="0">
                <a:latin typeface="Adobe Arabic" pitchFamily="18" charset="-78"/>
                <a:cs typeface="Adobe Arabic" pitchFamily="18" charset="-78"/>
              </a:rPr>
              <a:t>Senior Center </a:t>
            </a:r>
            <a:r>
              <a:rPr lang="en-US" sz="1800" dirty="0">
                <a:latin typeface="Adobe Arabic" pitchFamily="18" charset="-78"/>
                <a:cs typeface="Adobe Arabic" pitchFamily="18" charset="-78"/>
              </a:rPr>
              <a:t>helps Ms. </a:t>
            </a:r>
            <a:r>
              <a:rPr lang="en-US" sz="1800" dirty="0" smtClean="0">
                <a:latin typeface="Adobe Arabic" pitchFamily="18" charset="-78"/>
                <a:cs typeface="Adobe Arabic" pitchFamily="18" charset="-78"/>
              </a:rPr>
              <a:t>Smith to </a:t>
            </a:r>
            <a:r>
              <a:rPr lang="en-US" sz="1800" dirty="0">
                <a:latin typeface="Adobe Arabic" pitchFamily="18" charset="-78"/>
                <a:cs typeface="Adobe Arabic" pitchFamily="18" charset="-78"/>
              </a:rPr>
              <a:t>feel connected and supported.  Her life and </a:t>
            </a:r>
            <a:r>
              <a:rPr lang="en-US" sz="1800" dirty="0" smtClean="0">
                <a:latin typeface="Adobe Arabic" pitchFamily="18" charset="-78"/>
                <a:cs typeface="Adobe Arabic" pitchFamily="18" charset="-78"/>
              </a:rPr>
              <a:t>overall sense of well-being </a:t>
            </a:r>
            <a:r>
              <a:rPr lang="en-US" sz="1800" dirty="0">
                <a:latin typeface="Adobe Arabic" pitchFamily="18" charset="-78"/>
                <a:cs typeface="Adobe Arabic" pitchFamily="18" charset="-78"/>
              </a:rPr>
              <a:t>are improved because of the fellowship and support she </a:t>
            </a:r>
            <a:r>
              <a:rPr lang="en-US" sz="1800" dirty="0" smtClean="0">
                <a:latin typeface="Adobe Arabic" pitchFamily="18" charset="-78"/>
                <a:cs typeface="Adobe Arabic" pitchFamily="18" charset="-78"/>
              </a:rPr>
              <a:t>receives there. </a:t>
            </a:r>
          </a:p>
          <a:p>
            <a:endParaRPr lang="en-US" sz="1000" dirty="0">
              <a:latin typeface="Adobe Arabic" pitchFamily="18" charset="-78"/>
              <a:cs typeface="Adobe Arabic" pitchFamily="18" charset="-78"/>
            </a:endParaRPr>
          </a:p>
          <a:p>
            <a:r>
              <a:rPr lang="en-US" sz="1800" dirty="0" smtClean="0">
                <a:latin typeface="Adobe Arabic" pitchFamily="18" charset="-78"/>
                <a:cs typeface="Adobe Arabic" pitchFamily="18" charset="-78"/>
              </a:rPr>
              <a:t>Margie, who is deeply </a:t>
            </a:r>
            <a:r>
              <a:rPr lang="en-US" sz="1800" dirty="0">
                <a:latin typeface="Adobe Arabic" pitchFamily="18" charset="-78"/>
                <a:cs typeface="Adobe Arabic" pitchFamily="18" charset="-78"/>
              </a:rPr>
              <a:t>loved by her family and </a:t>
            </a:r>
            <a:r>
              <a:rPr lang="en-US" sz="1800" dirty="0" smtClean="0">
                <a:latin typeface="Adobe Arabic" pitchFamily="18" charset="-78"/>
                <a:cs typeface="Adobe Arabic" pitchFamily="18" charset="-78"/>
              </a:rPr>
              <a:t>friends, </a:t>
            </a:r>
            <a:r>
              <a:rPr lang="en-US" sz="1800" dirty="0">
                <a:latin typeface="Adobe Arabic" pitchFamily="18" charset="-78"/>
                <a:cs typeface="Adobe Arabic" pitchFamily="18" charset="-78"/>
              </a:rPr>
              <a:t>is an inspiration to all.  She </a:t>
            </a:r>
            <a:r>
              <a:rPr lang="en-US" sz="1800" dirty="0" smtClean="0">
                <a:latin typeface="Adobe Arabic" pitchFamily="18" charset="-78"/>
                <a:cs typeface="Adobe Arabic" pitchFamily="18" charset="-78"/>
              </a:rPr>
              <a:t>is truly young </a:t>
            </a:r>
            <a:r>
              <a:rPr lang="en-US" sz="1800" dirty="0">
                <a:latin typeface="Adobe Arabic" pitchFamily="18" charset="-78"/>
                <a:cs typeface="Adobe Arabic" pitchFamily="18" charset="-78"/>
              </a:rPr>
              <a:t>at heart</a:t>
            </a:r>
            <a:r>
              <a:rPr lang="en-US" sz="1800" dirty="0" smtClean="0">
                <a:latin typeface="Adobe Arabic" pitchFamily="18" charset="-78"/>
                <a:cs typeface="Adobe Arabic" pitchFamily="18" charset="-78"/>
              </a:rPr>
              <a:t>!</a:t>
            </a:r>
            <a:endParaRPr lang="en-US" altLang="en-US" sz="2400" dirty="0" smtClean="0">
              <a:solidFill>
                <a:srgbClr val="6B633D"/>
              </a:solidFill>
              <a:latin typeface="Adobe Arabic" pitchFamily="18" charset="-78"/>
              <a:ea typeface="Calibri" pitchFamily="34" charset="0"/>
              <a:cs typeface="Adobe Arabic" pitchFamily="18" charset="-78"/>
            </a:endParaRPr>
          </a:p>
          <a:p>
            <a:pPr lvl="0" defTabSz="914400" fontAlgn="base">
              <a:spcBef>
                <a:spcPct val="0"/>
              </a:spcBef>
              <a:spcAft>
                <a:spcPct val="0"/>
              </a:spcAft>
            </a:pPr>
            <a:endParaRPr lang="en-US" altLang="en-US" sz="300" dirty="0">
              <a:latin typeface="Adobe Arabic" pitchFamily="18" charset="-78"/>
              <a:cs typeface="Adobe Arabic" pitchFamily="18" charset="-78"/>
            </a:endParaRPr>
          </a:p>
        </p:txBody>
      </p:sp>
      <p:sp>
        <p:nvSpPr>
          <p:cNvPr id="15" name="TextBox 14"/>
          <p:cNvSpPr txBox="1"/>
          <p:nvPr/>
        </p:nvSpPr>
        <p:spPr>
          <a:xfrm>
            <a:off x="344487" y="5105400"/>
            <a:ext cx="3886200" cy="1200329"/>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400" i="1" dirty="0" smtClean="0">
                <a:latin typeface="Adobe Arabic" pitchFamily="18" charset="-78"/>
                <a:ea typeface="Calibri" pitchFamily="34" charset="0"/>
                <a:cs typeface="Adobe Arabic" pitchFamily="18" charset="-78"/>
              </a:rPr>
              <a:t>“We </a:t>
            </a:r>
            <a:r>
              <a:rPr lang="en-US" altLang="en-US" sz="2400" i="1" dirty="0">
                <a:latin typeface="Adobe Arabic" pitchFamily="18" charset="-78"/>
                <a:ea typeface="Calibri" pitchFamily="34" charset="0"/>
                <a:cs typeface="Adobe Arabic" pitchFamily="18" charset="-78"/>
              </a:rPr>
              <a:t>don’t stop playing because we </a:t>
            </a:r>
            <a:r>
              <a:rPr lang="en-US" altLang="en-US" sz="2400" i="1" dirty="0" smtClean="0">
                <a:latin typeface="Adobe Arabic" pitchFamily="18" charset="-78"/>
                <a:ea typeface="Calibri" pitchFamily="34" charset="0"/>
                <a:cs typeface="Adobe Arabic" pitchFamily="18" charset="-78"/>
              </a:rPr>
              <a:t>grow </a:t>
            </a:r>
            <a:r>
              <a:rPr lang="en-US" altLang="en-US" sz="2400" i="1" dirty="0">
                <a:latin typeface="Adobe Arabic" pitchFamily="18" charset="-78"/>
                <a:ea typeface="Calibri" pitchFamily="34" charset="0"/>
                <a:cs typeface="Adobe Arabic" pitchFamily="18" charset="-78"/>
              </a:rPr>
              <a:t>old; we grow old because we stop </a:t>
            </a:r>
            <a:r>
              <a:rPr lang="en-US" altLang="en-US" sz="2400" i="1" dirty="0" smtClean="0">
                <a:latin typeface="Adobe Arabic" pitchFamily="18" charset="-78"/>
                <a:ea typeface="Calibri" pitchFamily="34" charset="0"/>
                <a:cs typeface="Adobe Arabic" pitchFamily="18" charset="-78"/>
              </a:rPr>
              <a:t>playing.”</a:t>
            </a:r>
            <a:endParaRPr lang="en-US" altLang="en-US" sz="2400" dirty="0">
              <a:latin typeface="Adobe Arabic" pitchFamily="18" charset="-78"/>
              <a:cs typeface="Adobe Arabic" pitchFamily="18" charset="-78"/>
            </a:endParaRPr>
          </a:p>
        </p:txBody>
      </p:sp>
      <p:sp>
        <p:nvSpPr>
          <p:cNvPr id="3" name="Slide Number Placeholder 2"/>
          <p:cNvSpPr>
            <a:spLocks noGrp="1"/>
          </p:cNvSpPr>
          <p:nvPr>
            <p:ph type="sldNum" sz="quarter" idx="12"/>
          </p:nvPr>
        </p:nvSpPr>
        <p:spPr>
          <a:xfrm>
            <a:off x="7262017" y="7358592"/>
            <a:ext cx="2346960" cy="413808"/>
          </a:xfrm>
        </p:spPr>
        <p:txBody>
          <a:bodyPr/>
          <a:lstStyle/>
          <a:p>
            <a:fld id="{1E318D8C-ED97-479F-B972-C64305119609}" type="slidenum">
              <a:rPr lang="en-US" smtClean="0"/>
              <a:t>13</a:t>
            </a:fld>
            <a:endParaRPr lang="en-US" dirty="0"/>
          </a:p>
        </p:txBody>
      </p:sp>
    </p:spTree>
    <p:extLst>
      <p:ext uri="{BB962C8B-B14F-4D97-AF65-F5344CB8AC3E}">
        <p14:creationId xmlns:p14="http://schemas.microsoft.com/office/powerpoint/2010/main" val="409152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1000"/>
                    </a14:imgEffect>
                    <a14:imgEffect>
                      <a14:brightnessContrast contrast="-34000"/>
                    </a14:imgEffect>
                  </a14:imgLayer>
                </a14:imgProps>
              </a:ext>
              <a:ext uri="{28A0092B-C50C-407E-A947-70E740481C1C}">
                <a14:useLocalDpi xmlns:a14="http://schemas.microsoft.com/office/drawing/2010/main" val="0"/>
              </a:ext>
            </a:extLst>
          </a:blip>
          <a:srcRect/>
          <a:stretch>
            <a:fillRect/>
          </a:stretch>
        </p:blipFill>
        <p:spPr bwMode="auto">
          <a:xfrm>
            <a:off x="7086600" y="3400194"/>
            <a:ext cx="2957286" cy="433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0" y="0"/>
            <a:ext cx="70866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ysClr val="windowText" lastClr="000000"/>
              </a:solidFill>
            </a:endParaRPr>
          </a:p>
        </p:txBody>
      </p:sp>
      <p:sp>
        <p:nvSpPr>
          <p:cNvPr id="2" name="TextBox 1"/>
          <p:cNvSpPr txBox="1"/>
          <p:nvPr/>
        </p:nvSpPr>
        <p:spPr>
          <a:xfrm>
            <a:off x="335280" y="533400"/>
            <a:ext cx="6543120" cy="1118540"/>
          </a:xfrm>
          <a:prstGeom prst="rect">
            <a:avLst/>
          </a:prstGeom>
          <a:solidFill>
            <a:schemeClr val="bg1"/>
          </a:solidFill>
          <a:ln>
            <a:noFill/>
          </a:ln>
        </p:spPr>
        <p:txBody>
          <a:bodyPr wrap="square" lIns="101882" tIns="50941" rIns="101882" bIns="50941" rtlCol="0">
            <a:spAutoFit/>
          </a:bodyPr>
          <a:lstStyle/>
          <a:p>
            <a:pPr lvl="0" algn="just"/>
            <a:r>
              <a:rPr lang="en-US" sz="1800" b="1" dirty="0" smtClean="0">
                <a:solidFill>
                  <a:srgbClr val="6B633D"/>
                </a:solidFill>
                <a:latin typeface="Adobe Arabic" pitchFamily="18" charset="-78"/>
                <a:cs typeface="Adobe Arabic" pitchFamily="18" charset="-78"/>
              </a:rPr>
              <a:t>RSVP</a:t>
            </a:r>
          </a:p>
          <a:p>
            <a:pPr algn="just"/>
            <a:r>
              <a:rPr lang="en-US" sz="1600" dirty="0" smtClean="0">
                <a:latin typeface="Adobe Arabic" pitchFamily="18" charset="-78"/>
                <a:cs typeface="Adobe Arabic" pitchFamily="18" charset="-78"/>
              </a:rPr>
              <a:t>RSVP is one of the largest volunteer networks in the nation for people ages 55 and older.  It gives them an opportunity to use their talents and the skills they’ve learned over the years and even develop new ones while serving in a variety of volunteer activities within their communities. </a:t>
            </a:r>
            <a:endParaRPr lang="en-US" sz="1100" dirty="0">
              <a:solidFill>
                <a:srgbClr val="6B633D"/>
              </a:solidFill>
              <a:latin typeface="Adobe Arabic" pitchFamily="18" charset="-78"/>
              <a:cs typeface="Adobe Arabic" pitchFamily="18" charset="-78"/>
            </a:endParaRPr>
          </a:p>
        </p:txBody>
      </p:sp>
      <p:sp>
        <p:nvSpPr>
          <p:cNvPr id="3" name="TextBox 2"/>
          <p:cNvSpPr txBox="1"/>
          <p:nvPr/>
        </p:nvSpPr>
        <p:spPr>
          <a:xfrm>
            <a:off x="7239000" y="242631"/>
            <a:ext cx="2717834" cy="2919032"/>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Retired and Senior Volunteer Program (RSVP)</a:t>
            </a:r>
          </a:p>
          <a:p>
            <a:pPr algn="ctr"/>
            <a:endParaRPr lang="en-US" sz="1700" i="1" dirty="0">
              <a:latin typeface="Adobe Arabic" pitchFamily="18" charset="-78"/>
              <a:cs typeface="Adobe Arabic" pitchFamily="18" charset="-78"/>
            </a:endParaRPr>
          </a:p>
          <a:p>
            <a:pPr algn="ctr"/>
            <a:r>
              <a:rPr lang="en-US" sz="1700" i="1" dirty="0">
                <a:latin typeface="Adobe Arabic" pitchFamily="18" charset="-78"/>
                <a:cs typeface="Adobe Arabic" pitchFamily="18" charset="-78"/>
              </a:rPr>
              <a:t>Recruits, places, and supports older citizens in humanitarian pursuits </a:t>
            </a:r>
            <a:r>
              <a:rPr lang="en-US" sz="1700" i="1" dirty="0" smtClean="0">
                <a:latin typeface="Adobe Arabic" pitchFamily="18" charset="-78"/>
                <a:cs typeface="Adobe Arabic" pitchFamily="18" charset="-78"/>
              </a:rPr>
              <a:t>affecting </a:t>
            </a:r>
            <a:r>
              <a:rPr lang="en-US" sz="1700" i="1" dirty="0">
                <a:latin typeface="Adobe Arabic" pitchFamily="18" charset="-78"/>
                <a:cs typeface="Adobe Arabic" pitchFamily="18" charset="-78"/>
              </a:rPr>
              <a:t>measurable improvements in community life in Davie, </a:t>
            </a:r>
            <a:r>
              <a:rPr lang="en-US" sz="1700" i="1" dirty="0" smtClean="0">
                <a:latin typeface="Adobe Arabic" pitchFamily="18" charset="-78"/>
                <a:cs typeface="Adobe Arabic" pitchFamily="18" charset="-78"/>
              </a:rPr>
              <a:t>Surry, </a:t>
            </a:r>
            <a:r>
              <a:rPr lang="en-US" sz="1700" i="1" dirty="0">
                <a:latin typeface="Adobe Arabic" pitchFamily="18" charset="-78"/>
                <a:cs typeface="Adobe Arabic" pitchFamily="18" charset="-78"/>
              </a:rPr>
              <a:t>and Yadkin </a:t>
            </a:r>
            <a:r>
              <a:rPr lang="en-US" sz="1700" i="1" dirty="0" smtClean="0">
                <a:latin typeface="Adobe Arabic" pitchFamily="18" charset="-78"/>
                <a:cs typeface="Adobe Arabic" pitchFamily="18" charset="-78"/>
              </a:rPr>
              <a:t>counties.</a:t>
            </a:r>
            <a:endParaRPr lang="en-US" sz="1700" i="1" dirty="0">
              <a:latin typeface="Adobe Arabic" pitchFamily="18" charset="-78"/>
              <a:cs typeface="Adobe Arabic" pitchFamily="18" charset="-78"/>
            </a:endParaRPr>
          </a:p>
        </p:txBody>
      </p:sp>
      <p:sp>
        <p:nvSpPr>
          <p:cNvPr id="6" name="Slide Number Placeholder 5"/>
          <p:cNvSpPr>
            <a:spLocks noGrp="1"/>
          </p:cNvSpPr>
          <p:nvPr>
            <p:ph type="sldNum" sz="quarter" idx="12"/>
          </p:nvPr>
        </p:nvSpPr>
        <p:spPr/>
        <p:txBody>
          <a:bodyPr/>
          <a:lstStyle/>
          <a:p>
            <a:fld id="{1E318D8C-ED97-479F-B972-C64305119609}" type="slidenum">
              <a:rPr lang="en-US" smtClean="0"/>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84278887"/>
              </p:ext>
            </p:extLst>
          </p:nvPr>
        </p:nvGraphicFramePr>
        <p:xfrm>
          <a:off x="1701760" y="4800600"/>
          <a:ext cx="4165639" cy="2362200"/>
        </p:xfrm>
        <a:graphic>
          <a:graphicData uri="http://schemas.openxmlformats.org/drawingml/2006/table">
            <a:tbl>
              <a:tblPr/>
              <a:tblGrid>
                <a:gridCol w="791855"/>
                <a:gridCol w="719868"/>
                <a:gridCol w="791855"/>
                <a:gridCol w="863844"/>
                <a:gridCol w="998217"/>
              </a:tblGrid>
              <a:tr h="546181">
                <a:tc>
                  <a:txBody>
                    <a:bodyPr/>
                    <a:lstStyle/>
                    <a:p>
                      <a:pPr marR="0" indent="0" algn="ctr" rtl="0">
                        <a:lnSpc>
                          <a:spcPct val="119000"/>
                        </a:lnSpc>
                        <a:spcBef>
                          <a:spcPts val="0"/>
                        </a:spcBef>
                        <a:spcAft>
                          <a:spcPts val="600"/>
                        </a:spcAft>
                      </a:pPr>
                      <a:r>
                        <a:rPr lang="en-US" sz="1050" b="1" kern="1400" dirty="0">
                          <a:solidFill>
                            <a:schemeClr val="bg2">
                              <a:lumMod val="25000"/>
                            </a:schemeClr>
                          </a:solidFill>
                          <a:effectLst/>
                          <a:latin typeface="Arial" panose="020B0604020202020204" pitchFamily="34" charset="0"/>
                          <a:cs typeface="Arial" panose="020B0604020202020204" pitchFamily="34" charset="0"/>
                        </a:rPr>
                        <a:t>County</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050" b="1" kern="1400" dirty="0">
                          <a:solidFill>
                            <a:schemeClr val="bg2">
                              <a:lumMod val="25000"/>
                            </a:schemeClr>
                          </a:solidFill>
                          <a:effectLst/>
                          <a:latin typeface="Arial" panose="020B0604020202020204" pitchFamily="34" charset="0"/>
                          <a:cs typeface="Arial" panose="020B0604020202020204" pitchFamily="34" charset="0"/>
                        </a:rPr>
                        <a:t>Stations</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050" b="1" kern="1400" dirty="0">
                          <a:solidFill>
                            <a:schemeClr val="bg2">
                              <a:lumMod val="25000"/>
                            </a:schemeClr>
                          </a:solidFill>
                          <a:effectLst/>
                          <a:latin typeface="Arial" panose="020B0604020202020204" pitchFamily="34" charset="0"/>
                          <a:cs typeface="Arial" panose="020B0604020202020204" pitchFamily="34" charset="0"/>
                        </a:rPr>
                        <a:t>Volunteers</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050" b="1" kern="1400" dirty="0">
                          <a:solidFill>
                            <a:schemeClr val="bg2">
                              <a:lumMod val="25000"/>
                            </a:schemeClr>
                          </a:solidFill>
                          <a:effectLst/>
                          <a:latin typeface="Arial" panose="020B0604020202020204" pitchFamily="34" charset="0"/>
                          <a:cs typeface="Arial" panose="020B0604020202020204" pitchFamily="34" charset="0"/>
                        </a:rPr>
                        <a:t>Clients Served</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BC"/>
                    </a:solidFill>
                  </a:tcPr>
                </a:tc>
                <a:tc>
                  <a:txBody>
                    <a:bodyPr/>
                    <a:lstStyle/>
                    <a:p>
                      <a:pPr marR="0" indent="0" algn="ctr" rtl="0">
                        <a:lnSpc>
                          <a:spcPct val="119000"/>
                        </a:lnSpc>
                        <a:spcBef>
                          <a:spcPts val="0"/>
                        </a:spcBef>
                        <a:spcAft>
                          <a:spcPts val="600"/>
                        </a:spcAft>
                      </a:pPr>
                      <a:r>
                        <a:rPr lang="en-US" sz="1050" b="1" kern="1400" dirty="0">
                          <a:solidFill>
                            <a:schemeClr val="bg2">
                              <a:lumMod val="25000"/>
                            </a:schemeClr>
                          </a:solidFill>
                          <a:effectLst/>
                          <a:latin typeface="Arial" panose="020B0604020202020204" pitchFamily="34" charset="0"/>
                          <a:cs typeface="Arial" panose="020B0604020202020204" pitchFamily="34" charset="0"/>
                        </a:rPr>
                        <a:t>Volunteer Hours</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BC"/>
                    </a:solidFill>
                  </a:tcPr>
                </a:tc>
              </a:tr>
              <a:tr h="321909">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Davie</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5</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91</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2,863</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7,357.25</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w="12700" cap="flat" cmpd="sng" algn="ctr">
                      <a:solidFill>
                        <a:srgbClr val="000000"/>
                      </a:solidFill>
                      <a:prstDash val="solid"/>
                      <a:round/>
                      <a:headEnd type="none" w="med" len="med"/>
                      <a:tailEnd type="none" w="med" len="med"/>
                    </a:lnT>
                    <a:lnB>
                      <a:noFill/>
                    </a:lnB>
                    <a:solidFill>
                      <a:srgbClr val="E7E6BC"/>
                    </a:solidFill>
                  </a:tcPr>
                </a:tc>
              </a:tr>
              <a:tr h="321909">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Surry</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20</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204</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9,206</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28,635.25</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r>
              <a:tr h="321909">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Yadkin</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13</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80</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2,307</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a:solidFill>
                            <a:schemeClr val="bg2">
                              <a:lumMod val="25000"/>
                            </a:schemeClr>
                          </a:solidFill>
                          <a:effectLst/>
                          <a:latin typeface="Arial" panose="020B0604020202020204" pitchFamily="34" charset="0"/>
                          <a:cs typeface="Arial" panose="020B0604020202020204" pitchFamily="34" charset="0"/>
                        </a:rPr>
                        <a:t>8,107.25</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r>
              <a:tr h="321909">
                <a:tc>
                  <a:txBody>
                    <a:bodyPr/>
                    <a:lstStyle/>
                    <a:p>
                      <a:pPr marR="0" indent="0" algn="ctr" rtl="0">
                        <a:lnSpc>
                          <a:spcPct val="119000"/>
                        </a:lnSpc>
                        <a:spcBef>
                          <a:spcPts val="0"/>
                        </a:spcBef>
                        <a:spcAft>
                          <a:spcPts val="600"/>
                        </a:spcAft>
                      </a:pPr>
                      <a:r>
                        <a:rPr lang="en-US" sz="1050" kern="1400" dirty="0" smtClean="0">
                          <a:solidFill>
                            <a:schemeClr val="bg2">
                              <a:lumMod val="25000"/>
                            </a:schemeClr>
                          </a:solidFill>
                          <a:effectLst/>
                          <a:latin typeface="Arial" panose="020B0604020202020204" pitchFamily="34" charset="0"/>
                          <a:cs typeface="Arial" panose="020B0604020202020204" pitchFamily="34" charset="0"/>
                        </a:rPr>
                        <a:t>Total</a:t>
                      </a:r>
                      <a:endParaRPr lang="en-US" sz="80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smtClean="0">
                          <a:solidFill>
                            <a:schemeClr val="bg2">
                              <a:lumMod val="25000"/>
                            </a:schemeClr>
                          </a:solidFill>
                          <a:effectLst/>
                          <a:latin typeface="Arial" panose="020B0604020202020204" pitchFamily="34" charset="0"/>
                          <a:cs typeface="Arial" panose="020B0604020202020204" pitchFamily="34" charset="0"/>
                        </a:rPr>
                        <a:t>38</a:t>
                      </a:r>
                      <a:endParaRPr lang="en-US" sz="105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smtClean="0">
                          <a:solidFill>
                            <a:schemeClr val="bg2">
                              <a:lumMod val="25000"/>
                            </a:schemeClr>
                          </a:solidFill>
                          <a:effectLst/>
                          <a:latin typeface="Arial" panose="020B0604020202020204" pitchFamily="34" charset="0"/>
                          <a:cs typeface="Arial" panose="020B0604020202020204" pitchFamily="34" charset="0"/>
                        </a:rPr>
                        <a:t>375</a:t>
                      </a:r>
                      <a:endParaRPr lang="en-US" sz="105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smtClean="0">
                          <a:solidFill>
                            <a:schemeClr val="bg2">
                              <a:lumMod val="25000"/>
                            </a:schemeClr>
                          </a:solidFill>
                          <a:effectLst/>
                          <a:latin typeface="Arial" panose="020B0604020202020204" pitchFamily="34" charset="0"/>
                          <a:cs typeface="Arial" panose="020B0604020202020204" pitchFamily="34" charset="0"/>
                        </a:rPr>
                        <a:t>14,376</a:t>
                      </a:r>
                      <a:endParaRPr lang="en-US" sz="105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c>
                  <a:txBody>
                    <a:bodyPr/>
                    <a:lstStyle/>
                    <a:p>
                      <a:pPr marR="0" indent="0" algn="ctr" rtl="0">
                        <a:lnSpc>
                          <a:spcPct val="119000"/>
                        </a:lnSpc>
                        <a:spcBef>
                          <a:spcPts val="0"/>
                        </a:spcBef>
                        <a:spcAft>
                          <a:spcPts val="600"/>
                        </a:spcAft>
                      </a:pPr>
                      <a:r>
                        <a:rPr lang="en-US" sz="1050" kern="1400" dirty="0" smtClean="0">
                          <a:solidFill>
                            <a:schemeClr val="bg2">
                              <a:lumMod val="25000"/>
                            </a:schemeClr>
                          </a:solidFill>
                          <a:effectLst/>
                          <a:latin typeface="Arial" panose="020B0604020202020204" pitchFamily="34" charset="0"/>
                          <a:cs typeface="Arial" panose="020B0604020202020204" pitchFamily="34" charset="0"/>
                        </a:rPr>
                        <a:t>44,099.75</a:t>
                      </a:r>
                      <a:endParaRPr lang="en-US" sz="1050" kern="1400" dirty="0">
                        <a:solidFill>
                          <a:schemeClr val="bg2">
                            <a:lumMod val="25000"/>
                          </a:schemeClr>
                        </a:solidFill>
                        <a:effectLst/>
                        <a:latin typeface="Arial" panose="020B0604020202020204" pitchFamily="34" charset="0"/>
                        <a:cs typeface="Arial" panose="020B0604020202020204" pitchFamily="34" charset="0"/>
                      </a:endParaRPr>
                    </a:p>
                  </a:txBody>
                  <a:tcPr marL="40234" marR="40234" marT="41453" marB="41453" anchor="ctr">
                    <a:lnL>
                      <a:noFill/>
                    </a:lnL>
                    <a:lnR>
                      <a:noFill/>
                    </a:lnR>
                    <a:lnT>
                      <a:noFill/>
                    </a:lnT>
                    <a:lnB>
                      <a:noFill/>
                    </a:lnB>
                    <a:solidFill>
                      <a:srgbClr val="E7E6BC"/>
                    </a:solidFill>
                  </a:tcPr>
                </a:tc>
              </a:tr>
              <a:tr h="528383">
                <a:tc gridSpan="5">
                  <a:txBody>
                    <a:bodyPr/>
                    <a:lstStyle/>
                    <a:p>
                      <a:pPr algn="ctr"/>
                      <a:r>
                        <a:rPr lang="en-US" sz="1200" kern="1200" dirty="0" smtClean="0">
                          <a:solidFill>
                            <a:schemeClr val="bg2">
                              <a:lumMod val="25000"/>
                            </a:schemeClr>
                          </a:solidFill>
                          <a:effectLst/>
                          <a:latin typeface="Adobe Arabic" pitchFamily="18" charset="-78"/>
                          <a:ea typeface="+mn-ea"/>
                          <a:cs typeface="Adobe Arabic" pitchFamily="18" charset="-78"/>
                        </a:rPr>
                        <a:t>Due to federal guidelines, RSVP volunteers can only </a:t>
                      </a:r>
                      <a:r>
                        <a:rPr lang="en-US" sz="1200" kern="1200" dirty="0" smtClean="0">
                          <a:solidFill>
                            <a:schemeClr val="tx1"/>
                          </a:solidFill>
                          <a:effectLst/>
                          <a:latin typeface="Adobe Arabic" pitchFamily="18" charset="-78"/>
                          <a:ea typeface="+mn-ea"/>
                          <a:cs typeface="Adobe Arabic" pitchFamily="18" charset="-78"/>
                        </a:rPr>
                        <a:t>service</a:t>
                      </a:r>
                      <a:r>
                        <a:rPr lang="en-US" sz="1200" kern="1200" baseline="0" dirty="0" smtClean="0">
                          <a:solidFill>
                            <a:schemeClr val="tx1"/>
                          </a:solidFill>
                          <a:effectLst/>
                          <a:latin typeface="Adobe Arabic" pitchFamily="18" charset="-78"/>
                          <a:ea typeface="+mn-ea"/>
                          <a:cs typeface="Adobe Arabic" pitchFamily="18" charset="-78"/>
                        </a:rPr>
                        <a:t> non-profit</a:t>
                      </a:r>
                      <a:r>
                        <a:rPr lang="en-US" sz="1200" kern="1200" dirty="0" smtClean="0">
                          <a:solidFill>
                            <a:schemeClr val="tx1"/>
                          </a:solidFill>
                          <a:effectLst/>
                          <a:latin typeface="Adobe Arabic" pitchFamily="18" charset="-78"/>
                          <a:ea typeface="+mn-ea"/>
                          <a:cs typeface="Adobe Arabic" pitchFamily="18" charset="-78"/>
                        </a:rPr>
                        <a:t> </a:t>
                      </a:r>
                      <a:r>
                        <a:rPr lang="en-US" sz="1200" kern="1200" dirty="0" smtClean="0">
                          <a:solidFill>
                            <a:schemeClr val="bg2">
                              <a:lumMod val="25000"/>
                            </a:schemeClr>
                          </a:solidFill>
                          <a:effectLst/>
                          <a:latin typeface="Adobe Arabic" pitchFamily="18" charset="-78"/>
                          <a:ea typeface="+mn-ea"/>
                          <a:cs typeface="Adobe Arabic" pitchFamily="18" charset="-78"/>
                        </a:rPr>
                        <a:t>agencies.</a:t>
                      </a:r>
                    </a:p>
                  </a:txBody>
                  <a:tcPr marL="40234" marR="40234" marT="41453" marB="41453" anchor="ctr">
                    <a:lnL>
                      <a:noFill/>
                    </a:lnL>
                    <a:lnR>
                      <a:noFill/>
                    </a:lnR>
                    <a:lnT>
                      <a:noFill/>
                    </a:lnT>
                    <a:lnB w="12700" cap="flat" cmpd="sng" algn="ctr">
                      <a:solidFill>
                        <a:srgbClr val="000000"/>
                      </a:solidFill>
                      <a:prstDash val="solid"/>
                      <a:round/>
                      <a:headEnd type="none" w="med" len="med"/>
                      <a:tailEnd type="none" w="med" len="med"/>
                    </a:lnB>
                    <a:solidFill>
                      <a:srgbClr val="E7E6BC"/>
                    </a:solidFill>
                  </a:tcPr>
                </a:tc>
                <a:tc hMerge="1">
                  <a:txBody>
                    <a:bodyPr/>
                    <a:lstStyle/>
                    <a:p>
                      <a:pPr marR="0" indent="0" algn="l" rtl="0">
                        <a:lnSpc>
                          <a:spcPct val="119000"/>
                        </a:lnSpc>
                        <a:spcBef>
                          <a:spcPts val="0"/>
                        </a:spcBef>
                        <a:spcAft>
                          <a:spcPts val="600"/>
                        </a:spcAft>
                      </a:pPr>
                      <a:endParaRPr lang="en-US" sz="1000" kern="1400" dirty="0">
                        <a:solidFill>
                          <a:srgbClr val="000000"/>
                        </a:solidFill>
                        <a:effectLst/>
                        <a:latin typeface="Calibri"/>
                      </a:endParaRPr>
                    </a:p>
                  </a:txBody>
                  <a:tcPr marL="36576" marR="36576" marT="36576" marB="36576"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R="0" indent="0" algn="l" rtl="0">
                        <a:lnSpc>
                          <a:spcPct val="119000"/>
                        </a:lnSpc>
                        <a:spcBef>
                          <a:spcPts val="0"/>
                        </a:spcBef>
                        <a:spcAft>
                          <a:spcPts val="600"/>
                        </a:spcAft>
                      </a:pPr>
                      <a:endParaRPr lang="en-US" sz="1000" kern="1400" dirty="0">
                        <a:solidFill>
                          <a:srgbClr val="000000"/>
                        </a:solidFill>
                        <a:effectLst/>
                        <a:latin typeface="Calibri"/>
                      </a:endParaRPr>
                    </a:p>
                  </a:txBody>
                  <a:tcPr marL="36576" marR="36576" marT="36576" marB="36576"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R="0" indent="0" algn="l" rtl="0">
                        <a:lnSpc>
                          <a:spcPct val="119000"/>
                        </a:lnSpc>
                        <a:spcBef>
                          <a:spcPts val="0"/>
                        </a:spcBef>
                        <a:spcAft>
                          <a:spcPts val="600"/>
                        </a:spcAft>
                      </a:pPr>
                      <a:endParaRPr lang="en-US" sz="1000" kern="1400" dirty="0">
                        <a:solidFill>
                          <a:srgbClr val="000000"/>
                        </a:solidFill>
                        <a:effectLst/>
                        <a:latin typeface="Calibri"/>
                      </a:endParaRPr>
                    </a:p>
                  </a:txBody>
                  <a:tcPr marL="36576" marR="36576" marT="36576" marB="36576"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marR="0" indent="0" algn="l" rtl="0">
                        <a:lnSpc>
                          <a:spcPct val="119000"/>
                        </a:lnSpc>
                        <a:spcBef>
                          <a:spcPts val="0"/>
                        </a:spcBef>
                        <a:spcAft>
                          <a:spcPts val="600"/>
                        </a:spcAft>
                      </a:pPr>
                      <a:endParaRPr lang="en-US" sz="1000" kern="1400" dirty="0">
                        <a:solidFill>
                          <a:srgbClr val="000000"/>
                        </a:solidFill>
                        <a:effectLst/>
                        <a:latin typeface="Calibri"/>
                      </a:endParaRPr>
                    </a:p>
                  </a:txBody>
                  <a:tcPr marL="36576" marR="36576" marT="36576" marB="36576"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TextBox 10"/>
          <p:cNvSpPr txBox="1"/>
          <p:nvPr/>
        </p:nvSpPr>
        <p:spPr>
          <a:xfrm>
            <a:off x="152401" y="7184775"/>
            <a:ext cx="7010400" cy="587625"/>
          </a:xfrm>
          <a:prstGeom prst="rect">
            <a:avLst/>
          </a:prstGeom>
          <a:noFill/>
        </p:spPr>
        <p:txBody>
          <a:bodyPr wrap="square" lIns="101882" tIns="50941" rIns="101882" bIns="50941" rtlCol="0">
            <a:spAutoFit/>
          </a:bodyPr>
          <a:lstStyle/>
          <a:p>
            <a:r>
              <a:rPr lang="en-US" sz="1050" dirty="0">
                <a:latin typeface="Arial Narrow" panose="020B0606020202030204" pitchFamily="34" charset="0"/>
                <a:cs typeface="Adobe Arabic" pitchFamily="18" charset="-78"/>
              </a:rPr>
              <a:t>Funded by </a:t>
            </a:r>
            <a:r>
              <a:rPr lang="en-US" sz="1050" dirty="0" smtClean="0">
                <a:latin typeface="Arial Narrow" panose="020B0606020202030204" pitchFamily="34" charset="0"/>
                <a:cs typeface="Adobe Arabic" pitchFamily="18" charset="-78"/>
              </a:rPr>
              <a:t>the North Carolina Department of Insurance, Senior Health Insurance Information Program (SHIIP), Senior </a:t>
            </a:r>
            <a:r>
              <a:rPr lang="en-US" sz="1050" dirty="0">
                <a:latin typeface="Arial Narrow" panose="020B0606020202030204" pitchFamily="34" charset="0"/>
                <a:cs typeface="Adobe Arabic" pitchFamily="18" charset="-78"/>
              </a:rPr>
              <a:t>Medicare </a:t>
            </a:r>
            <a:r>
              <a:rPr lang="en-US" sz="1050" dirty="0" smtClean="0">
                <a:latin typeface="Arial Narrow" panose="020B0606020202030204" pitchFamily="34" charset="0"/>
                <a:cs typeface="Adobe Arabic" pitchFamily="18" charset="-78"/>
              </a:rPr>
              <a:t>Patrol (SMP), County of Davie, County of Surry, County of Yadkin, Davie </a:t>
            </a:r>
            <a:r>
              <a:rPr lang="en-US" sz="1050" dirty="0">
                <a:latin typeface="Arial Narrow" panose="020B0606020202030204" pitchFamily="34" charset="0"/>
                <a:cs typeface="Adobe Arabic" pitchFamily="18" charset="-78"/>
              </a:rPr>
              <a:t>County United Way, Yadkin County United Fund, </a:t>
            </a:r>
            <a:r>
              <a:rPr lang="en-US" sz="1050" dirty="0" smtClean="0">
                <a:latin typeface="Arial Narrow" panose="020B0606020202030204" pitchFamily="34" charset="0"/>
                <a:cs typeface="Adobe Arabic" pitchFamily="18" charset="-78"/>
              </a:rPr>
              <a:t>and United </a:t>
            </a:r>
            <a:r>
              <a:rPr lang="en-US" sz="1050" dirty="0">
                <a:latin typeface="Arial Narrow" panose="020B0606020202030204" pitchFamily="34" charset="0"/>
                <a:cs typeface="Adobe Arabic" pitchFamily="18" charset="-78"/>
              </a:rPr>
              <a:t>Fund of Surry</a:t>
            </a:r>
          </a:p>
        </p:txBody>
      </p:sp>
      <p:sp>
        <p:nvSpPr>
          <p:cNvPr id="12" name="Content Placeholder 4"/>
          <p:cNvSpPr txBox="1">
            <a:spLocks/>
          </p:cNvSpPr>
          <p:nvPr/>
        </p:nvSpPr>
        <p:spPr>
          <a:xfrm>
            <a:off x="335280" y="1946829"/>
            <a:ext cx="6522720" cy="2429668"/>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400" dirty="0" smtClean="0">
                <a:latin typeface="Adobe Arabic" pitchFamily="18" charset="-78"/>
                <a:cs typeface="Adobe Arabic" pitchFamily="18" charset="-78"/>
              </a:rPr>
              <a:t>The </a:t>
            </a:r>
            <a:r>
              <a:rPr lang="en-US" sz="1400" dirty="0">
                <a:latin typeface="Adobe Arabic" pitchFamily="18" charset="-78"/>
                <a:cs typeface="Adobe Arabic" pitchFamily="18" charset="-78"/>
              </a:rPr>
              <a:t>Meals on Wheels program is more than just a meal.</a:t>
            </a:r>
          </a:p>
          <a:p>
            <a:pPr algn="l"/>
            <a:r>
              <a:rPr lang="en-US" sz="1400" dirty="0">
                <a:latin typeface="Adobe Arabic" pitchFamily="18" charset="-78"/>
                <a:cs typeface="Adobe Arabic" pitchFamily="18" charset="-78"/>
              </a:rPr>
              <a:t>A 75-year-old Meals on Wheels client, who had been paralyzed from a stroke, was outside on her scooter one day last summer when she fell off onto the ground and could not get up. She shouted for help, but her voice was too frail for any of her neighbors to hear her.</a:t>
            </a:r>
          </a:p>
          <a:p>
            <a:pPr algn="l"/>
            <a:r>
              <a:rPr lang="en-US" sz="1400" dirty="0">
                <a:latin typeface="Adobe Arabic" pitchFamily="18" charset="-78"/>
                <a:cs typeface="Adobe Arabic" pitchFamily="18" charset="-78"/>
              </a:rPr>
              <a:t>A YVEDDI volunteer driver arrived with her meal at 11 a.m. and became concerned when he saw her dog outside as it was usually inside with her. He knocked on the door and became even more concerned when she didn’t answer.</a:t>
            </a:r>
          </a:p>
          <a:p>
            <a:pPr algn="l"/>
            <a:r>
              <a:rPr lang="en-US" sz="1400" dirty="0">
                <a:latin typeface="Adobe Arabic" pitchFamily="18" charset="-78"/>
                <a:cs typeface="Adobe Arabic" pitchFamily="18" charset="-78"/>
              </a:rPr>
              <a:t>The driver was walking around to the back door when he heard the cries of the woman. He helped her back onto her scooter and guided her inside, where he got her a glass of water, applied medicine to her sunburn, and because she was so weak, helped her with the meal.</a:t>
            </a:r>
          </a:p>
          <a:p>
            <a:pPr algn="l"/>
            <a:r>
              <a:rPr lang="en-US" sz="1400" dirty="0">
                <a:latin typeface="Adobe Arabic" pitchFamily="18" charset="-78"/>
                <a:cs typeface="Adobe Arabic" pitchFamily="18" charset="-78"/>
              </a:rPr>
              <a:t>Thanks to all our volunteer drivers who go the extra mile</a:t>
            </a:r>
            <a:r>
              <a:rPr lang="en-US" sz="1400" dirty="0" smtClean="0">
                <a:latin typeface="Adobe Arabic" pitchFamily="18" charset="-78"/>
                <a:cs typeface="Adobe Arabic" pitchFamily="18" charset="-78"/>
              </a:rPr>
              <a:t>.</a:t>
            </a:r>
            <a:endParaRPr lang="en-US" sz="1400" dirty="0">
              <a:latin typeface="Adobe Arabic" pitchFamily="18" charset="-78"/>
              <a:cs typeface="Adobe Arabic" pitchFamily="18" charset="-78"/>
            </a:endParaRPr>
          </a:p>
        </p:txBody>
      </p:sp>
    </p:spTree>
    <p:extLst>
      <p:ext uri="{BB962C8B-B14F-4D97-AF65-F5344CB8AC3E}">
        <p14:creationId xmlns:p14="http://schemas.microsoft.com/office/powerpoint/2010/main" val="44051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38098" y="0"/>
            <a:ext cx="2420302" cy="7772400"/>
          </a:xfrm>
          <a:prstGeom prst="rect">
            <a:avLst/>
          </a:prstGeom>
          <a:solidFill>
            <a:srgbClr val="EBEAB6"/>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TextBox 1"/>
          <p:cNvSpPr txBox="1"/>
          <p:nvPr/>
        </p:nvSpPr>
        <p:spPr>
          <a:xfrm>
            <a:off x="290286" y="737350"/>
            <a:ext cx="7161513" cy="5796743"/>
          </a:xfrm>
          <a:prstGeom prst="rect">
            <a:avLst/>
          </a:prstGeom>
          <a:noFill/>
        </p:spPr>
        <p:txBody>
          <a:bodyPr wrap="square" lIns="101882" tIns="50941" rIns="101882" bIns="50941" rtlCol="0">
            <a:spAutoFit/>
          </a:bodyPr>
          <a:lstStyle/>
          <a:p>
            <a:r>
              <a:rPr lang="en-US" sz="1800" b="1" dirty="0" smtClean="0">
                <a:solidFill>
                  <a:srgbClr val="887E4E"/>
                </a:solidFill>
                <a:latin typeface="Adobe Arabic" pitchFamily="18" charset="-78"/>
                <a:cs typeface="Adobe Arabic" pitchFamily="18" charset="-78"/>
              </a:rPr>
              <a:t>Program Mission</a:t>
            </a:r>
          </a:p>
          <a:p>
            <a:r>
              <a:rPr lang="en-US" sz="1600" dirty="0" smtClean="0">
                <a:latin typeface="Adobe Arabic" pitchFamily="18" charset="-78"/>
                <a:cs typeface="Adobe Arabic" pitchFamily="18" charset="-78"/>
              </a:rPr>
              <a:t>The </a:t>
            </a:r>
            <a:r>
              <a:rPr lang="en-US" sz="1600" dirty="0">
                <a:latin typeface="Adobe Arabic" pitchFamily="18" charset="-78"/>
                <a:cs typeface="Adobe Arabic" pitchFamily="18" charset="-78"/>
              </a:rPr>
              <a:t>YVEDDI Head Start staff will continuously establish and evaluate program practices </a:t>
            </a:r>
            <a:r>
              <a:rPr lang="en-US" sz="1600" dirty="0" smtClean="0">
                <a:latin typeface="Adobe Arabic" pitchFamily="18" charset="-78"/>
                <a:cs typeface="Adobe Arabic" pitchFamily="18" charset="-78"/>
              </a:rPr>
              <a:t>that will bring about </a:t>
            </a:r>
            <a:r>
              <a:rPr lang="en-US" sz="1600" dirty="0">
                <a:latin typeface="Adobe Arabic" pitchFamily="18" charset="-78"/>
                <a:cs typeface="Adobe Arabic" pitchFamily="18" charset="-78"/>
              </a:rPr>
              <a:t>the greatest success for children and </a:t>
            </a:r>
            <a:r>
              <a:rPr lang="en-US" sz="1600" dirty="0" smtClean="0">
                <a:latin typeface="Adobe Arabic" pitchFamily="18" charset="-78"/>
                <a:cs typeface="Adobe Arabic" pitchFamily="18" charset="-78"/>
              </a:rPr>
              <a:t>families.</a:t>
            </a:r>
            <a:endParaRPr lang="en-US" sz="1600" dirty="0">
              <a:latin typeface="Adobe Arabic" pitchFamily="18" charset="-78"/>
              <a:cs typeface="Adobe Arabic" pitchFamily="18" charset="-78"/>
            </a:endParaRPr>
          </a:p>
          <a:p>
            <a:r>
              <a:rPr lang="en-US" sz="1400" dirty="0">
                <a:latin typeface="Adobe Arabic" pitchFamily="18" charset="-78"/>
                <a:cs typeface="Adobe Arabic" pitchFamily="18" charset="-78"/>
              </a:rPr>
              <a:t> </a:t>
            </a:r>
          </a:p>
          <a:p>
            <a:r>
              <a:rPr lang="en-US" sz="1800" b="1" dirty="0" smtClean="0">
                <a:solidFill>
                  <a:srgbClr val="887E4E"/>
                </a:solidFill>
                <a:latin typeface="Adobe Arabic" pitchFamily="18" charset="-78"/>
                <a:cs typeface="Adobe Arabic" pitchFamily="18" charset="-78"/>
              </a:rPr>
              <a:t>Program Description/Purpose</a:t>
            </a:r>
            <a:endParaRPr lang="en-US" sz="1800" dirty="0">
              <a:solidFill>
                <a:srgbClr val="887E4E"/>
              </a:solidFill>
              <a:latin typeface="Adobe Arabic" pitchFamily="18" charset="-78"/>
              <a:cs typeface="Adobe Arabic" pitchFamily="18" charset="-78"/>
            </a:endParaRPr>
          </a:p>
          <a:p>
            <a:r>
              <a:rPr lang="en-US" sz="1600" dirty="0">
                <a:latin typeface="Adobe Arabic" pitchFamily="18" charset="-78"/>
                <a:cs typeface="Adobe Arabic" pitchFamily="18" charset="-78"/>
              </a:rPr>
              <a:t>In 22 classrooms in 15 sites across four counties, Head Start serves 385 children ages 3 to 5, preparing them for kindergarten. Staff members also work with their families to promote self-sufficiency. Comprehensive services provided include child medical and dental services, individualized family services, and transportation, as feasible. </a:t>
            </a:r>
          </a:p>
          <a:p>
            <a:r>
              <a:rPr lang="en-US" sz="1400" dirty="0">
                <a:latin typeface="Adobe Arabic" pitchFamily="18" charset="-78"/>
                <a:cs typeface="Adobe Arabic" pitchFamily="18" charset="-78"/>
              </a:rPr>
              <a:t>  </a:t>
            </a:r>
          </a:p>
          <a:p>
            <a:r>
              <a:rPr lang="en-US" sz="1600" dirty="0">
                <a:solidFill>
                  <a:srgbClr val="6B633D"/>
                </a:solidFill>
                <a:latin typeface="Adobe Arabic" pitchFamily="18" charset="-78"/>
                <a:cs typeface="Adobe Arabic" pitchFamily="18" charset="-78"/>
              </a:rPr>
              <a:t>YVEDDI Head Start </a:t>
            </a:r>
            <a:r>
              <a:rPr lang="en-US" sz="1600" dirty="0">
                <a:latin typeface="Adobe Arabic" pitchFamily="18" charset="-78"/>
                <a:cs typeface="Adobe Arabic" pitchFamily="18" charset="-78"/>
              </a:rPr>
              <a:t>prepares children for kindergarten by helping them to develop the skills they need to be successful upon entering the public school system. We also work with parents to make sure they are aware of what their children need to succeed when they transition to kindergarten. All of the Head Start facilities hold a </a:t>
            </a:r>
            <a:r>
              <a:rPr lang="en-US" sz="1600" b="1" dirty="0">
                <a:latin typeface="Adobe Arabic" pitchFamily="18" charset="-78"/>
                <a:cs typeface="Adobe Arabic" pitchFamily="18" charset="-78"/>
              </a:rPr>
              <a:t>five-star license </a:t>
            </a:r>
            <a:r>
              <a:rPr lang="en-US" sz="1600" dirty="0">
                <a:latin typeface="Adobe Arabic" pitchFamily="18" charset="-78"/>
                <a:cs typeface="Adobe Arabic" pitchFamily="18" charset="-78"/>
              </a:rPr>
              <a:t>from the N.C. Division of Child Development and Early Education, signifying them as offering the highest possible quality of child care in North Carolina.</a:t>
            </a:r>
          </a:p>
          <a:p>
            <a:r>
              <a:rPr lang="en-US" sz="1400" dirty="0">
                <a:latin typeface="Adobe Arabic" pitchFamily="18" charset="-78"/>
                <a:cs typeface="Adobe Arabic" pitchFamily="18" charset="-78"/>
              </a:rPr>
              <a:t> </a:t>
            </a:r>
          </a:p>
          <a:p>
            <a:r>
              <a:rPr lang="en-US" sz="1800" b="1" dirty="0">
                <a:solidFill>
                  <a:srgbClr val="887E4E"/>
                </a:solidFill>
                <a:latin typeface="Adobe Arabic" pitchFamily="18" charset="-78"/>
                <a:cs typeface="Adobe Arabic" pitchFamily="18" charset="-78"/>
              </a:rPr>
              <a:t>Our Educational </a:t>
            </a:r>
            <a:r>
              <a:rPr lang="en-US" sz="1800" b="1" dirty="0" smtClean="0">
                <a:solidFill>
                  <a:srgbClr val="887E4E"/>
                </a:solidFill>
                <a:latin typeface="Adobe Arabic" pitchFamily="18" charset="-78"/>
                <a:cs typeface="Adobe Arabic" pitchFamily="18" charset="-78"/>
              </a:rPr>
              <a:t>Program</a:t>
            </a:r>
          </a:p>
          <a:p>
            <a:r>
              <a:rPr lang="en-US" sz="1600" dirty="0">
                <a:latin typeface="Adobe Arabic" pitchFamily="18" charset="-78"/>
                <a:cs typeface="Adobe Arabic" pitchFamily="18" charset="-78"/>
              </a:rPr>
              <a:t>We place intense focus on school readiness by involving teachers, the children and their families. </a:t>
            </a:r>
            <a:r>
              <a:rPr lang="en-US" sz="1600" dirty="0" smtClean="0">
                <a:latin typeface="Adobe Arabic" pitchFamily="18" charset="-78"/>
                <a:cs typeface="Adobe Arabic" pitchFamily="18" charset="-78"/>
              </a:rPr>
              <a:t> </a:t>
            </a:r>
            <a:r>
              <a:rPr lang="en-US" sz="1600" dirty="0">
                <a:latin typeface="Adobe Arabic" pitchFamily="18" charset="-78"/>
                <a:cs typeface="Adobe Arabic" pitchFamily="18" charset="-78"/>
              </a:rPr>
              <a:t>Our educational program focuses on physical health, social and emotional development, literacy, mathematics, science, creative arts, language expression, social studies, logic and </a:t>
            </a:r>
            <a:r>
              <a:rPr lang="en-US" sz="1600" dirty="0" smtClean="0">
                <a:latin typeface="Adobe Arabic" pitchFamily="18" charset="-78"/>
                <a:cs typeface="Adobe Arabic" pitchFamily="18" charset="-78"/>
              </a:rPr>
              <a:t>reasoning, </a:t>
            </a:r>
            <a:r>
              <a:rPr lang="en-US" sz="1600" dirty="0">
                <a:latin typeface="Adobe Arabic" pitchFamily="18" charset="-78"/>
                <a:cs typeface="Adobe Arabic" pitchFamily="18" charset="-78"/>
              </a:rPr>
              <a:t>and English language development.  </a:t>
            </a:r>
          </a:p>
          <a:p>
            <a:r>
              <a:rPr lang="en-US" sz="1400" dirty="0">
                <a:latin typeface="Adobe Arabic" pitchFamily="18" charset="-78"/>
                <a:cs typeface="Adobe Arabic" pitchFamily="18" charset="-78"/>
              </a:rPr>
              <a:t> </a:t>
            </a:r>
          </a:p>
          <a:p>
            <a:r>
              <a:rPr lang="en-US" sz="1600" dirty="0">
                <a:latin typeface="Adobe Arabic" pitchFamily="18" charset="-78"/>
                <a:cs typeface="Adobe Arabic" pitchFamily="18" charset="-78"/>
              </a:rPr>
              <a:t>We work with the public school system and other entities to ensure that children with diagnosed disabilities receive the necessary services to help them succeed. During the 2012-2013 school year, we served 57 children with </a:t>
            </a:r>
            <a:r>
              <a:rPr lang="en-US" sz="1600" dirty="0" smtClean="0"/>
              <a:t> </a:t>
            </a:r>
            <a:r>
              <a:rPr lang="en-US" sz="1600" dirty="0">
                <a:latin typeface="Adobe Arabic" pitchFamily="18" charset="-78"/>
                <a:cs typeface="Adobe Arabic" pitchFamily="18" charset="-78"/>
              </a:rPr>
              <a:t>diagnosed special </a:t>
            </a:r>
            <a:r>
              <a:rPr lang="en-US" sz="1600" dirty="0" smtClean="0">
                <a:latin typeface="Adobe Arabic" pitchFamily="18" charset="-78"/>
                <a:cs typeface="Adobe Arabic" pitchFamily="18" charset="-78"/>
              </a:rPr>
              <a:t>needs.</a:t>
            </a:r>
            <a:endParaRPr lang="en-US" sz="1600" dirty="0">
              <a:latin typeface="Adobe Arabic" pitchFamily="18" charset="-78"/>
              <a:cs typeface="Adobe Arabic" pitchFamily="18" charset="-78"/>
            </a:endParaRPr>
          </a:p>
        </p:txBody>
      </p:sp>
      <p:sp>
        <p:nvSpPr>
          <p:cNvPr id="10" name="TextBox 9"/>
          <p:cNvSpPr txBox="1"/>
          <p:nvPr/>
        </p:nvSpPr>
        <p:spPr>
          <a:xfrm>
            <a:off x="7756598" y="2514600"/>
            <a:ext cx="2171752" cy="523220"/>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Head Start</a:t>
            </a:r>
          </a:p>
        </p:txBody>
      </p:sp>
      <p:sp>
        <p:nvSpPr>
          <p:cNvPr id="4" name="TextBox 3"/>
          <p:cNvSpPr txBox="1"/>
          <p:nvPr/>
        </p:nvSpPr>
        <p:spPr>
          <a:xfrm>
            <a:off x="7872329" y="3276600"/>
            <a:ext cx="1836303" cy="1988236"/>
          </a:xfrm>
          <a:prstGeom prst="rect">
            <a:avLst/>
          </a:prstGeom>
          <a:noFill/>
        </p:spPr>
        <p:txBody>
          <a:bodyPr wrap="square" lIns="101882" tIns="50941" rIns="101882" bIns="50941" rtlCol="0">
            <a:spAutoFit/>
          </a:bodyPr>
          <a:lstStyle/>
          <a:p>
            <a:pPr algn="ctr"/>
            <a:r>
              <a:rPr lang="en-US" i="1" dirty="0" smtClean="0">
                <a:latin typeface="Adobe Arabic" pitchFamily="18" charset="-78"/>
                <a:cs typeface="Adobe Arabic" pitchFamily="18" charset="-78"/>
              </a:rPr>
              <a:t>Prepares children for kindergarten in </a:t>
            </a:r>
            <a:r>
              <a:rPr lang="en-US" i="1" dirty="0">
                <a:latin typeface="Adobe Arabic" pitchFamily="18" charset="-78"/>
                <a:cs typeface="Adobe Arabic" pitchFamily="18" charset="-78"/>
              </a:rPr>
              <a:t>5</a:t>
            </a:r>
            <a:r>
              <a:rPr lang="en-US" i="1" dirty="0" smtClean="0">
                <a:latin typeface="Adobe Arabic" pitchFamily="18" charset="-78"/>
                <a:cs typeface="Adobe Arabic" pitchFamily="18" charset="-78"/>
              </a:rPr>
              <a:t>- Star licensed centers and works with the families to promote </a:t>
            </a:r>
            <a:r>
              <a:rPr lang="en-US" i="1" dirty="0" smtClean="0">
                <a:latin typeface="Adobe Arabic" pitchFamily="18" charset="-78"/>
                <a:cs typeface="Adobe Arabic" pitchFamily="18" charset="-78"/>
              </a:rPr>
              <a:t>self-sufficiency.</a:t>
            </a:r>
            <a:endParaRPr lang="en-US" i="1" dirty="0" smtClean="0">
              <a:latin typeface="Adobe Arabic" pitchFamily="18" charset="-78"/>
              <a:cs typeface="Adobe Arabic"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098" y="0"/>
            <a:ext cx="2420302" cy="2362620"/>
          </a:xfrm>
          <a:prstGeom prst="rect">
            <a:avLst/>
          </a:prstGeom>
        </p:spPr>
      </p:pic>
      <p:sp>
        <p:nvSpPr>
          <p:cNvPr id="6" name="Slide Number Placeholder 5"/>
          <p:cNvSpPr>
            <a:spLocks noGrp="1"/>
          </p:cNvSpPr>
          <p:nvPr>
            <p:ph type="sldNum" sz="quarter" idx="12"/>
          </p:nvPr>
        </p:nvSpPr>
        <p:spPr/>
        <p:txBody>
          <a:bodyPr/>
          <a:lstStyle/>
          <a:p>
            <a:fld id="{1E318D8C-ED97-479F-B972-C64305119609}" type="slidenum">
              <a:rPr lang="en-US" smtClean="0"/>
              <a:t>15</a:t>
            </a:fld>
            <a:endParaRPr lang="en-US" dirty="0"/>
          </a:p>
        </p:txBody>
      </p:sp>
    </p:spTree>
    <p:extLst>
      <p:ext uri="{BB962C8B-B14F-4D97-AF65-F5344CB8AC3E}">
        <p14:creationId xmlns:p14="http://schemas.microsoft.com/office/powerpoint/2010/main" val="615605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393"/>
            <a:ext cx="5410201" cy="7405793"/>
          </a:xfrm>
          <a:prstGeom prst="rect">
            <a:avLst/>
          </a:prstGeom>
          <a:solidFill>
            <a:srgbClr val="EBE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3700" y="457200"/>
            <a:ext cx="4641850" cy="6504629"/>
          </a:xfrm>
          <a:prstGeom prst="rect">
            <a:avLst/>
          </a:prstGeom>
          <a:noFill/>
        </p:spPr>
        <p:txBody>
          <a:bodyPr wrap="square" lIns="101882" tIns="50941" rIns="101882" bIns="50941" rtlCol="0">
            <a:spAutoFit/>
          </a:bodyPr>
          <a:lstStyle/>
          <a:p>
            <a:pPr algn="just"/>
            <a:r>
              <a:rPr lang="en-US" sz="1600" dirty="0">
                <a:latin typeface="Adobe Arabic" pitchFamily="18" charset="-78"/>
                <a:cs typeface="Adobe Arabic" pitchFamily="18" charset="-78"/>
              </a:rPr>
              <a:t>Our curriculum is aligned with the North Carolina Early Learning Standards for preschoolers, and we offer comprehensive assessment to measure children’s development three times a year. The results of our assessments are used to develop individual objectives for each child and shape our lesson planning</a:t>
            </a:r>
            <a:r>
              <a:rPr lang="en-US" sz="1600" dirty="0" smtClean="0"/>
              <a:t>. </a:t>
            </a:r>
            <a:r>
              <a:rPr lang="en-US" sz="1600" dirty="0" smtClean="0">
                <a:latin typeface="Adobe Arabic" pitchFamily="18" charset="-78"/>
                <a:cs typeface="Adobe Arabic" pitchFamily="18" charset="-78"/>
              </a:rPr>
              <a:t>Detailed </a:t>
            </a:r>
            <a:r>
              <a:rPr lang="en-US" sz="1600" dirty="0">
                <a:latin typeface="Adobe Arabic" pitchFamily="18" charset="-78"/>
                <a:cs typeface="Adobe Arabic" pitchFamily="18" charset="-78"/>
              </a:rPr>
              <a:t>reports about each child’s development are shared with parents so that learning at home can be reinforced.  </a:t>
            </a:r>
            <a:r>
              <a:rPr lang="en-US" sz="1600" dirty="0" smtClean="0">
                <a:latin typeface="Adobe Arabic" pitchFamily="18" charset="-78"/>
                <a:cs typeface="Adobe Arabic" pitchFamily="18" charset="-78"/>
              </a:rPr>
              <a:t>In the 2012-2013 school year, we </a:t>
            </a:r>
            <a:r>
              <a:rPr lang="en-US" sz="1600" dirty="0">
                <a:latin typeface="Adobe Arabic" pitchFamily="18" charset="-78"/>
                <a:cs typeface="Adobe Arabic" pitchFamily="18" charset="-78"/>
              </a:rPr>
              <a:t>showed an overall gain of 23.17% in the development of our children.</a:t>
            </a:r>
          </a:p>
          <a:p>
            <a:pPr algn="just"/>
            <a:r>
              <a:rPr lang="en-US" sz="1600" dirty="0">
                <a:latin typeface="Adobe Arabic" pitchFamily="18" charset="-78"/>
                <a:cs typeface="Adobe Arabic" pitchFamily="18" charset="-78"/>
              </a:rPr>
              <a:t> </a:t>
            </a:r>
          </a:p>
          <a:p>
            <a:pPr algn="just"/>
            <a:r>
              <a:rPr lang="en-US" sz="1600" dirty="0">
                <a:latin typeface="Adobe Arabic" pitchFamily="18" charset="-78"/>
                <a:cs typeface="Adobe Arabic" pitchFamily="18" charset="-78"/>
              </a:rPr>
              <a:t>Our program works with </a:t>
            </a:r>
            <a:r>
              <a:rPr lang="en-US" sz="1600" dirty="0" smtClean="0">
                <a:latin typeface="Adobe Arabic" pitchFamily="18" charset="-78"/>
                <a:cs typeface="Adobe Arabic" pitchFamily="18" charset="-78"/>
              </a:rPr>
              <a:t>the Davie</a:t>
            </a:r>
            <a:r>
              <a:rPr lang="en-US" sz="1600" dirty="0">
                <a:latin typeface="Adobe Arabic" pitchFamily="18" charset="-78"/>
                <a:cs typeface="Adobe Arabic" pitchFamily="18" charset="-78"/>
              </a:rPr>
              <a:t>, Elkin City, </a:t>
            </a:r>
            <a:r>
              <a:rPr lang="en-US" sz="1600" dirty="0" smtClean="0">
                <a:latin typeface="Adobe Arabic" pitchFamily="18" charset="-78"/>
                <a:cs typeface="Adobe Arabic" pitchFamily="18" charset="-78"/>
              </a:rPr>
              <a:t>Mount Airy, </a:t>
            </a:r>
            <a:r>
              <a:rPr lang="en-US" sz="1600" dirty="0">
                <a:latin typeface="Adobe Arabic" pitchFamily="18" charset="-78"/>
                <a:cs typeface="Adobe Arabic" pitchFamily="18" charset="-78"/>
              </a:rPr>
              <a:t>Stokes, </a:t>
            </a:r>
            <a:r>
              <a:rPr lang="en-US" sz="1600" dirty="0" smtClean="0">
                <a:latin typeface="Adobe Arabic" pitchFamily="18" charset="-78"/>
                <a:cs typeface="Adobe Arabic" pitchFamily="18" charset="-78"/>
              </a:rPr>
              <a:t>Surry, </a:t>
            </a:r>
            <a:r>
              <a:rPr lang="en-US" sz="1600" dirty="0">
                <a:latin typeface="Adobe Arabic" pitchFamily="18" charset="-78"/>
                <a:cs typeface="Adobe Arabic" pitchFamily="18" charset="-78"/>
              </a:rPr>
              <a:t>and Yadkin County </a:t>
            </a:r>
            <a:r>
              <a:rPr lang="en-US" sz="1600" dirty="0" smtClean="0">
                <a:latin typeface="Adobe Arabic" pitchFamily="18" charset="-78"/>
                <a:cs typeface="Adobe Arabic" pitchFamily="18" charset="-78"/>
              </a:rPr>
              <a:t>school </a:t>
            </a:r>
            <a:r>
              <a:rPr lang="en-US" sz="1600" dirty="0">
                <a:latin typeface="Adobe Arabic" pitchFamily="18" charset="-78"/>
                <a:cs typeface="Adobe Arabic" pitchFamily="18" charset="-78"/>
              </a:rPr>
              <a:t>systems to ensure a smooth and easy transition to </a:t>
            </a:r>
            <a:r>
              <a:rPr lang="en-US" sz="1600" dirty="0" smtClean="0">
                <a:latin typeface="Adobe Arabic" pitchFamily="18" charset="-78"/>
                <a:cs typeface="Adobe Arabic" pitchFamily="18" charset="-78"/>
              </a:rPr>
              <a:t>kindergarten</a:t>
            </a:r>
            <a:r>
              <a:rPr lang="en-US" sz="1600" dirty="0">
                <a:latin typeface="Adobe Arabic" pitchFamily="18" charset="-78"/>
                <a:cs typeface="Adobe Arabic" pitchFamily="18" charset="-78"/>
              </a:rPr>
              <a:t>. Each year, our program submits detailed educational information about children to their respective school systems to help their new teachers determine their current development level.</a:t>
            </a:r>
          </a:p>
          <a:p>
            <a:pPr algn="just"/>
            <a:r>
              <a:rPr lang="en-US" sz="1600" dirty="0" smtClean="0">
                <a:latin typeface="Adobe Arabic" pitchFamily="18" charset="-78"/>
                <a:cs typeface="Adobe Arabic" pitchFamily="18" charset="-78"/>
              </a:rPr>
              <a:t> </a:t>
            </a:r>
            <a:r>
              <a:rPr lang="en-US" sz="1600" dirty="0">
                <a:latin typeface="Adobe Arabic" pitchFamily="18" charset="-78"/>
                <a:cs typeface="Adobe Arabic" pitchFamily="18" charset="-78"/>
              </a:rPr>
              <a:t> </a:t>
            </a:r>
          </a:p>
          <a:p>
            <a:pPr algn="just"/>
            <a:r>
              <a:rPr lang="en-US" sz="1600" b="1" dirty="0">
                <a:solidFill>
                  <a:srgbClr val="887E4E"/>
                </a:solidFill>
                <a:latin typeface="Adobe Arabic" pitchFamily="18" charset="-78"/>
                <a:cs typeface="Adobe Arabic" pitchFamily="18" charset="-78"/>
              </a:rPr>
              <a:t>Our </a:t>
            </a:r>
            <a:r>
              <a:rPr lang="en-US" sz="1600" b="1" dirty="0" smtClean="0">
                <a:solidFill>
                  <a:srgbClr val="887E4E"/>
                </a:solidFill>
                <a:latin typeface="Adobe Arabic" pitchFamily="18" charset="-78"/>
                <a:cs typeface="Adobe Arabic" pitchFamily="18" charset="-78"/>
              </a:rPr>
              <a:t>Families</a:t>
            </a:r>
            <a:endParaRPr lang="en-US" sz="1600" b="1" dirty="0">
              <a:solidFill>
                <a:srgbClr val="887E4E"/>
              </a:solidFill>
              <a:latin typeface="Adobe Arabic" pitchFamily="18" charset="-78"/>
              <a:cs typeface="Adobe Arabic" pitchFamily="18" charset="-78"/>
            </a:endParaRPr>
          </a:p>
          <a:p>
            <a:pPr algn="just"/>
            <a:r>
              <a:rPr lang="en-US" sz="1600" dirty="0">
                <a:latin typeface="Adobe Arabic" pitchFamily="18" charset="-78"/>
                <a:cs typeface="Adobe Arabic" pitchFamily="18" charset="-78"/>
              </a:rPr>
              <a:t>In 2012-2013, our program served a total of 479 preschool children </a:t>
            </a:r>
            <a:r>
              <a:rPr lang="en-US" sz="1600" dirty="0" smtClean="0">
                <a:latin typeface="Adobe Arabic" pitchFamily="18" charset="-78"/>
                <a:cs typeface="Adobe Arabic" pitchFamily="18" charset="-78"/>
              </a:rPr>
              <a:t>(representing 429 </a:t>
            </a:r>
            <a:r>
              <a:rPr lang="en-US" sz="1600" dirty="0">
                <a:latin typeface="Adobe Arabic" pitchFamily="18" charset="-78"/>
                <a:cs typeface="Adobe Arabic" pitchFamily="18" charset="-78"/>
              </a:rPr>
              <a:t>families) in our service area: </a:t>
            </a:r>
            <a:r>
              <a:rPr lang="en-US" sz="1600" b="1" dirty="0">
                <a:latin typeface="Adobe Arabic" pitchFamily="18" charset="-78"/>
                <a:cs typeface="Adobe Arabic" pitchFamily="18" charset="-78"/>
              </a:rPr>
              <a:t>Davie-68, Stokes-78, Surry-211, and Yadkin-122</a:t>
            </a:r>
            <a:r>
              <a:rPr lang="en-US" sz="1600" dirty="0">
                <a:latin typeface="Adobe Arabic" pitchFamily="18" charset="-78"/>
                <a:cs typeface="Adobe Arabic" pitchFamily="18" charset="-78"/>
              </a:rPr>
              <a:t>.  The families of 350 of these children fell below the 100% federal poverty level.  There were 111 children enrolled in their second year of services with our program.  Of the 429 families served, 220 were </a:t>
            </a:r>
            <a:r>
              <a:rPr lang="en-US" sz="1600" dirty="0" smtClean="0">
                <a:latin typeface="Adobe Arabic" pitchFamily="18" charset="-78"/>
                <a:cs typeface="Adobe Arabic" pitchFamily="18" charset="-78"/>
              </a:rPr>
              <a:t>comprised of two parents while </a:t>
            </a:r>
            <a:r>
              <a:rPr lang="en-US" sz="1600" dirty="0">
                <a:latin typeface="Adobe Arabic" pitchFamily="18" charset="-78"/>
                <a:cs typeface="Adobe Arabic" pitchFamily="18" charset="-78"/>
              </a:rPr>
              <a:t>209 were </a:t>
            </a:r>
            <a:r>
              <a:rPr lang="en-US" sz="1600" dirty="0" smtClean="0">
                <a:latin typeface="Adobe Arabic" pitchFamily="18" charset="-78"/>
                <a:cs typeface="Adobe Arabic" pitchFamily="18" charset="-78"/>
              </a:rPr>
              <a:t>comprised of one.  </a:t>
            </a:r>
            <a:r>
              <a:rPr lang="en-US" sz="1600" dirty="0">
                <a:latin typeface="Adobe Arabic" pitchFamily="18" charset="-78"/>
                <a:cs typeface="Adobe Arabic" pitchFamily="18" charset="-78"/>
              </a:rPr>
              <a:t>Our program helped families find housing, jobs, emergency crises intervention, educational </a:t>
            </a:r>
            <a:r>
              <a:rPr lang="en-US" sz="1600" dirty="0" smtClean="0">
                <a:latin typeface="Adobe Arabic" pitchFamily="18" charset="-78"/>
                <a:cs typeface="Adobe Arabic" pitchFamily="18" charset="-78"/>
              </a:rPr>
              <a:t>opportunities, </a:t>
            </a:r>
            <a:r>
              <a:rPr lang="en-US" sz="1600" dirty="0">
                <a:latin typeface="Adobe Arabic" pitchFamily="18" charset="-78"/>
                <a:cs typeface="Adobe Arabic" pitchFamily="18" charset="-78"/>
              </a:rPr>
              <a:t>and job training</a:t>
            </a:r>
            <a:r>
              <a:rPr lang="en-US" sz="1600" dirty="0" smtClean="0">
                <a:latin typeface="Adobe Arabic" pitchFamily="18" charset="-78"/>
                <a:cs typeface="Adobe Arabic" pitchFamily="18" charset="-78"/>
              </a:rPr>
              <a:t>.</a:t>
            </a:r>
            <a:endParaRPr lang="en-US" sz="1400" dirty="0">
              <a:latin typeface="Adobe Arabic" pitchFamily="18" charset="-78"/>
              <a:cs typeface="Adobe Arabic" pitchFamily="18" charset="-78"/>
            </a:endParaRPr>
          </a:p>
        </p:txBody>
      </p:sp>
      <p:sp>
        <p:nvSpPr>
          <p:cNvPr id="9" name="Wave 8"/>
          <p:cNvSpPr/>
          <p:nvPr/>
        </p:nvSpPr>
        <p:spPr>
          <a:xfrm rot="10800000" flipV="1">
            <a:off x="10477" y="6824356"/>
            <a:ext cx="10073120" cy="762039"/>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Head Start Statistical Report</a:t>
            </a:r>
            <a:endParaRPr lang="en-US" dirty="0"/>
          </a:p>
        </p:txBody>
      </p:sp>
      <p:sp>
        <p:nvSpPr>
          <p:cNvPr id="11" name="TextBox 10"/>
          <p:cNvSpPr txBox="1"/>
          <p:nvPr/>
        </p:nvSpPr>
        <p:spPr>
          <a:xfrm>
            <a:off x="5562600" y="6236731"/>
            <a:ext cx="4038600" cy="426042"/>
          </a:xfrm>
          <a:prstGeom prst="rect">
            <a:avLst/>
          </a:prstGeom>
          <a:noFill/>
        </p:spPr>
        <p:txBody>
          <a:bodyPr wrap="square" lIns="101882" tIns="50941" rIns="101882" bIns="50941" rtlCol="0">
            <a:spAutoFit/>
          </a:bodyPr>
          <a:lstStyle/>
          <a:p>
            <a:r>
              <a:rPr lang="en-US" sz="1050" dirty="0">
                <a:latin typeface="Arial Narrow" panose="020B0606020202030204" pitchFamily="34" charset="0"/>
                <a:cs typeface="Adobe Arabic" pitchFamily="18" charset="-78"/>
              </a:rPr>
              <a:t>Funded by </a:t>
            </a:r>
            <a:r>
              <a:rPr lang="en-US" sz="1050" dirty="0" smtClean="0">
                <a:latin typeface="Arial Narrow" panose="020B0606020202030204" pitchFamily="34" charset="0"/>
                <a:cs typeface="Adobe Arabic" pitchFamily="18" charset="-78"/>
              </a:rPr>
              <a:t>the U.S</a:t>
            </a:r>
            <a:r>
              <a:rPr lang="en-US" sz="1050" dirty="0">
                <a:latin typeface="Arial Narrow" panose="020B0606020202030204" pitchFamily="34" charset="0"/>
                <a:cs typeface="Adobe Arabic" pitchFamily="18" charset="-78"/>
              </a:rPr>
              <a:t>. Department of Health </a:t>
            </a:r>
            <a:r>
              <a:rPr lang="en-US" sz="1050" dirty="0" smtClean="0">
                <a:latin typeface="Arial Narrow" panose="020B0606020202030204" pitchFamily="34" charset="0"/>
                <a:cs typeface="Adobe Arabic" pitchFamily="18" charset="-78"/>
              </a:rPr>
              <a:t>and </a:t>
            </a:r>
            <a:r>
              <a:rPr lang="en-US" sz="1050" dirty="0">
                <a:latin typeface="Arial Narrow" panose="020B0606020202030204" pitchFamily="34" charset="0"/>
                <a:cs typeface="Adobe Arabic" pitchFamily="18" charset="-78"/>
              </a:rPr>
              <a:t>Human </a:t>
            </a:r>
            <a:r>
              <a:rPr lang="en-US" sz="1050" dirty="0" smtClean="0">
                <a:latin typeface="Arial Narrow" panose="020B0606020202030204" pitchFamily="34" charset="0"/>
                <a:cs typeface="Adobe Arabic" pitchFamily="18" charset="-78"/>
              </a:rPr>
              <a:t>Services, and N.C. Pre-Kindergarten</a:t>
            </a:r>
            <a:endParaRPr lang="en-US" sz="1050" dirty="0">
              <a:latin typeface="Arial Narrow" panose="020B0606020202030204" pitchFamily="34" charset="0"/>
              <a:cs typeface="Adobe Arabic" pitchFamily="18" charset="-78"/>
            </a:endParaRPr>
          </a:p>
        </p:txBody>
      </p:sp>
      <p:sp>
        <p:nvSpPr>
          <p:cNvPr id="3" name="TextBox 2"/>
          <p:cNvSpPr txBox="1"/>
          <p:nvPr/>
        </p:nvSpPr>
        <p:spPr>
          <a:xfrm>
            <a:off x="5562600" y="457200"/>
            <a:ext cx="4114800" cy="5509200"/>
          </a:xfrm>
          <a:prstGeom prst="rect">
            <a:avLst/>
          </a:prstGeom>
          <a:noFill/>
        </p:spPr>
        <p:txBody>
          <a:bodyPr wrap="square" rtlCol="0">
            <a:spAutoFit/>
          </a:bodyPr>
          <a:lstStyle/>
          <a:p>
            <a:pPr algn="just"/>
            <a:r>
              <a:rPr lang="en-US" sz="1600" b="1" dirty="0">
                <a:solidFill>
                  <a:srgbClr val="887E4E"/>
                </a:solidFill>
                <a:latin typeface="Adobe Arabic" pitchFamily="18" charset="-78"/>
                <a:cs typeface="Adobe Arabic" pitchFamily="18" charset="-78"/>
              </a:rPr>
              <a:t>Medical Services</a:t>
            </a:r>
          </a:p>
          <a:p>
            <a:pPr algn="just"/>
            <a:r>
              <a:rPr lang="en-US" sz="1600" dirty="0">
                <a:latin typeface="Adobe Arabic" pitchFamily="18" charset="-78"/>
                <a:cs typeface="Adobe Arabic" pitchFamily="18" charset="-78"/>
              </a:rPr>
              <a:t>One hundred percent of our children received medical and dental </a:t>
            </a:r>
            <a:r>
              <a:rPr lang="en-US" sz="1600" dirty="0" smtClean="0">
                <a:latin typeface="Adobe Arabic" pitchFamily="18" charset="-78"/>
                <a:cs typeface="Adobe Arabic" pitchFamily="18" charset="-78"/>
              </a:rPr>
              <a:t>exams, had medical and dental homes at the end of enrollment, and received preventive dental care.  One hundred percent of children that were referred received Mental Health Services.</a:t>
            </a:r>
            <a:endParaRPr lang="en-US" sz="1600" dirty="0">
              <a:latin typeface="Adobe Arabic" pitchFamily="18" charset="-78"/>
              <a:cs typeface="Adobe Arabic" pitchFamily="18" charset="-78"/>
            </a:endParaRPr>
          </a:p>
          <a:p>
            <a:pPr algn="just"/>
            <a:r>
              <a:rPr lang="en-US" sz="1600" dirty="0">
                <a:latin typeface="Adobe Arabic" pitchFamily="18" charset="-78"/>
                <a:cs typeface="Adobe Arabic" pitchFamily="18" charset="-78"/>
              </a:rPr>
              <a:t> </a:t>
            </a:r>
          </a:p>
          <a:p>
            <a:pPr algn="just"/>
            <a:r>
              <a:rPr lang="en-US" sz="1600" b="1" dirty="0">
                <a:solidFill>
                  <a:srgbClr val="887E4E"/>
                </a:solidFill>
                <a:latin typeface="Adobe Arabic" pitchFamily="18" charset="-78"/>
                <a:cs typeface="Adobe Arabic" pitchFamily="18" charset="-78"/>
              </a:rPr>
              <a:t>Transportation</a:t>
            </a:r>
          </a:p>
          <a:p>
            <a:pPr algn="just"/>
            <a:r>
              <a:rPr lang="en-US" sz="1600" dirty="0">
                <a:latin typeface="Adobe Arabic" pitchFamily="18" charset="-78"/>
                <a:cs typeface="Adobe Arabic" pitchFamily="18" charset="-78"/>
              </a:rPr>
              <a:t>We provided transportation for 241 of our children last year.</a:t>
            </a:r>
          </a:p>
          <a:p>
            <a:pPr algn="just"/>
            <a:r>
              <a:rPr lang="en-US" sz="1600" dirty="0">
                <a:latin typeface="Adobe Arabic" pitchFamily="18" charset="-78"/>
                <a:cs typeface="Adobe Arabic" pitchFamily="18" charset="-78"/>
              </a:rPr>
              <a:t> </a:t>
            </a:r>
          </a:p>
          <a:p>
            <a:pPr algn="just"/>
            <a:r>
              <a:rPr lang="en-US" sz="1600" b="1" dirty="0" smtClean="0">
                <a:solidFill>
                  <a:srgbClr val="887E4E"/>
                </a:solidFill>
                <a:latin typeface="Adobe Arabic" pitchFamily="18" charset="-78"/>
                <a:cs typeface="Adobe Arabic" pitchFamily="18" charset="-78"/>
              </a:rPr>
              <a:t>Parent </a:t>
            </a:r>
            <a:r>
              <a:rPr lang="en-US" sz="1600" b="1" dirty="0">
                <a:solidFill>
                  <a:srgbClr val="887E4E"/>
                </a:solidFill>
                <a:latin typeface="Adobe Arabic" pitchFamily="18" charset="-78"/>
                <a:cs typeface="Adobe Arabic" pitchFamily="18" charset="-78"/>
              </a:rPr>
              <a:t>Involvement</a:t>
            </a:r>
          </a:p>
          <a:p>
            <a:pPr algn="just"/>
            <a:r>
              <a:rPr lang="en-US" sz="1600" dirty="0">
                <a:latin typeface="Adobe Arabic" pitchFamily="18" charset="-78"/>
                <a:cs typeface="Adobe Arabic" pitchFamily="18" charset="-78"/>
              </a:rPr>
              <a:t>Our program had a total of 319 volunteers and held 135 parent meetings during the 2012-13 school year. </a:t>
            </a:r>
            <a:r>
              <a:rPr lang="en-US" sz="1600" dirty="0" smtClean="0">
                <a:latin typeface="Adobe Arabic" pitchFamily="18" charset="-78"/>
                <a:cs typeface="Adobe Arabic" pitchFamily="18" charset="-78"/>
              </a:rPr>
              <a:t>Our program is governed </a:t>
            </a:r>
            <a:r>
              <a:rPr lang="en-US" sz="1600" dirty="0">
                <a:latin typeface="Adobe Arabic" pitchFamily="18" charset="-78"/>
                <a:cs typeface="Adobe Arabic" pitchFamily="18" charset="-78"/>
              </a:rPr>
              <a:t>by a policy council comprised of current and former Head Start parents and other representatives from the communities we serve.</a:t>
            </a:r>
          </a:p>
          <a:p>
            <a:pPr algn="just"/>
            <a:endParaRPr lang="en-US" sz="1600" dirty="0" smtClean="0">
              <a:latin typeface="Adobe Arabic" pitchFamily="18" charset="-78"/>
              <a:cs typeface="Adobe Arabic" pitchFamily="18" charset="-78"/>
            </a:endParaRPr>
          </a:p>
          <a:p>
            <a:pPr algn="just"/>
            <a:r>
              <a:rPr lang="en-US" sz="1600" b="1" dirty="0" smtClean="0">
                <a:solidFill>
                  <a:srgbClr val="887E4E"/>
                </a:solidFill>
                <a:latin typeface="Adobe Arabic" pitchFamily="18" charset="-78"/>
                <a:cs typeface="Adobe Arabic" pitchFamily="18" charset="-78"/>
              </a:rPr>
              <a:t>Our </a:t>
            </a:r>
            <a:r>
              <a:rPr lang="en-US" sz="1600" b="1" dirty="0">
                <a:solidFill>
                  <a:srgbClr val="887E4E"/>
                </a:solidFill>
                <a:latin typeface="Adobe Arabic" pitchFamily="18" charset="-78"/>
                <a:cs typeface="Adobe Arabic" pitchFamily="18" charset="-78"/>
              </a:rPr>
              <a:t>Staff</a:t>
            </a:r>
          </a:p>
          <a:p>
            <a:r>
              <a:rPr lang="en-US" sz="1600" dirty="0">
                <a:latin typeface="Adobe Arabic" pitchFamily="18" charset="-78"/>
                <a:cs typeface="Adobe Arabic" pitchFamily="18" charset="-78"/>
              </a:rPr>
              <a:t>Eighty-six percent of our lead teachers hold bachelor’s or master’s degrees in birth-kindergarten education. One hundred percent of our assistant teachers hold a one-year certificate or an AAS degree in early childhood.</a:t>
            </a:r>
          </a:p>
        </p:txBody>
      </p:sp>
      <p:sp>
        <p:nvSpPr>
          <p:cNvPr id="5" name="Slide Number Placeholder 4"/>
          <p:cNvSpPr>
            <a:spLocks noGrp="1"/>
          </p:cNvSpPr>
          <p:nvPr>
            <p:ph type="sldNum" sz="quarter" idx="12"/>
          </p:nvPr>
        </p:nvSpPr>
        <p:spPr>
          <a:xfrm>
            <a:off x="7159897" y="7358592"/>
            <a:ext cx="2346960" cy="413808"/>
          </a:xfrm>
        </p:spPr>
        <p:txBody>
          <a:bodyPr/>
          <a:lstStyle/>
          <a:p>
            <a:fld id="{1E318D8C-ED97-479F-B972-C64305119609}" type="slidenum">
              <a:rPr lang="en-US" smtClean="0"/>
              <a:t>16</a:t>
            </a:fld>
            <a:endParaRPr lang="en-US" dirty="0"/>
          </a:p>
        </p:txBody>
      </p:sp>
    </p:spTree>
    <p:extLst>
      <p:ext uri="{BB962C8B-B14F-4D97-AF65-F5344CB8AC3E}">
        <p14:creationId xmlns:p14="http://schemas.microsoft.com/office/powerpoint/2010/main" val="353470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13970" y="0"/>
            <a:ext cx="727837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10" name="TextBox 9"/>
          <p:cNvSpPr txBox="1"/>
          <p:nvPr/>
        </p:nvSpPr>
        <p:spPr>
          <a:xfrm>
            <a:off x="7647989" y="433049"/>
            <a:ext cx="2024352" cy="964651"/>
          </a:xfrm>
          <a:prstGeom prst="rect">
            <a:avLst/>
          </a:prstGeom>
          <a:noFill/>
        </p:spPr>
        <p:txBody>
          <a:bodyPr wrap="square" lIns="101882" tIns="50941" rIns="101882" bIns="50941" rtlCol="0">
            <a:spAutoFit/>
          </a:bodyPr>
          <a:lstStyle/>
          <a:p>
            <a:pPr algn="ctr"/>
            <a:r>
              <a:rPr lang="en-US" sz="2800" b="1" i="1" dirty="0">
                <a:solidFill>
                  <a:srgbClr val="6B633D"/>
                </a:solidFill>
                <a:latin typeface="Adobe Arabic" pitchFamily="18" charset="-78"/>
                <a:cs typeface="Adobe Arabic" pitchFamily="18" charset="-78"/>
              </a:rPr>
              <a:t>Migrant </a:t>
            </a:r>
            <a:endParaRPr lang="en-US" sz="2800" b="1" i="1" dirty="0" smtClean="0">
              <a:solidFill>
                <a:srgbClr val="6B633D"/>
              </a:solidFill>
              <a:latin typeface="Adobe Arabic" pitchFamily="18" charset="-78"/>
              <a:cs typeface="Adobe Arabic" pitchFamily="18" charset="-78"/>
            </a:endParaRPr>
          </a:p>
          <a:p>
            <a:pPr algn="ctr"/>
            <a:r>
              <a:rPr lang="en-US" sz="2800" b="1" i="1" dirty="0" smtClean="0">
                <a:solidFill>
                  <a:srgbClr val="6B633D"/>
                </a:solidFill>
                <a:latin typeface="Adobe Arabic" pitchFamily="18" charset="-78"/>
                <a:cs typeface="Adobe Arabic" pitchFamily="18" charset="-78"/>
              </a:rPr>
              <a:t>Head </a:t>
            </a:r>
            <a:r>
              <a:rPr lang="en-US" sz="2800" b="1" i="1" dirty="0">
                <a:solidFill>
                  <a:srgbClr val="6B633D"/>
                </a:solidFill>
                <a:latin typeface="Adobe Arabic" pitchFamily="18" charset="-78"/>
                <a:cs typeface="Adobe Arabic" pitchFamily="18" charset="-78"/>
              </a:rPr>
              <a:t>Start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992" y="3799893"/>
            <a:ext cx="1900347" cy="2942249"/>
          </a:xfrm>
          <a:prstGeom prst="rect">
            <a:avLst/>
          </a:prstGeom>
          <a:ln>
            <a:noFill/>
          </a:ln>
          <a:effectLst>
            <a:softEdge rad="112500"/>
          </a:effectLst>
        </p:spPr>
      </p:pic>
      <p:sp>
        <p:nvSpPr>
          <p:cNvPr id="11" name="TextBox 10"/>
          <p:cNvSpPr txBox="1"/>
          <p:nvPr/>
        </p:nvSpPr>
        <p:spPr>
          <a:xfrm>
            <a:off x="251460" y="228600"/>
            <a:ext cx="7040880" cy="1364761"/>
          </a:xfrm>
          <a:prstGeom prst="rect">
            <a:avLst/>
          </a:prstGeom>
          <a:noFill/>
        </p:spPr>
        <p:txBody>
          <a:bodyPr wrap="square" lIns="101882" tIns="50941" rIns="101882" bIns="50941" rtlCol="0">
            <a:spAutoFit/>
          </a:bodyPr>
          <a:lstStyle/>
          <a:p>
            <a:r>
              <a:rPr lang="en-US" sz="1800" b="1" dirty="0" smtClean="0">
                <a:solidFill>
                  <a:srgbClr val="6B633D"/>
                </a:solidFill>
                <a:latin typeface="Adobe Arabic" pitchFamily="18" charset="-78"/>
                <a:cs typeface="Adobe Arabic" pitchFamily="18" charset="-78"/>
              </a:rPr>
              <a:t>The YVEDDI </a:t>
            </a:r>
            <a:r>
              <a:rPr lang="en-US" sz="1800" b="1" dirty="0">
                <a:solidFill>
                  <a:srgbClr val="6B633D"/>
                </a:solidFill>
                <a:latin typeface="Adobe Arabic" pitchFamily="18" charset="-78"/>
                <a:cs typeface="Adobe Arabic" pitchFamily="18" charset="-78"/>
              </a:rPr>
              <a:t>Migrant Head Start </a:t>
            </a:r>
            <a:r>
              <a:rPr lang="en-US" sz="1600" dirty="0" smtClean="0">
                <a:latin typeface="Adobe Arabic" pitchFamily="18" charset="-78"/>
                <a:cs typeface="Adobe Arabic" pitchFamily="18" charset="-78"/>
              </a:rPr>
              <a:t> program operates from June through October for children ages 6 weeks to 5 years. The program provides comprehensive family support and child development services for 45 children of migrant farm workers who have moved to Surry or Yadkin Counties within the last 24 months; and for seasonal migrant families who no longer move but continue to work in agriculture as their main source of income.</a:t>
            </a:r>
            <a:endParaRPr lang="en-US" sz="1600" dirty="0">
              <a:latin typeface="Adobe Arabic" pitchFamily="18" charset="-78"/>
              <a:cs typeface="Adobe Arabic" pitchFamily="18" charset="-78"/>
            </a:endParaRPr>
          </a:p>
        </p:txBody>
      </p:sp>
      <p:sp>
        <p:nvSpPr>
          <p:cNvPr id="17" name="TextBox 16"/>
          <p:cNvSpPr txBox="1"/>
          <p:nvPr/>
        </p:nvSpPr>
        <p:spPr>
          <a:xfrm>
            <a:off x="370114" y="1498042"/>
            <a:ext cx="2982686" cy="1626371"/>
          </a:xfrm>
          <a:prstGeom prst="rect">
            <a:avLst/>
          </a:prstGeom>
          <a:noFill/>
        </p:spPr>
        <p:txBody>
          <a:bodyPr wrap="square" lIns="101882" tIns="50941" rIns="101882" bIns="50941" rtlCol="0">
            <a:spAutoFit/>
          </a:bodyPr>
          <a:lstStyle/>
          <a:p>
            <a:pPr algn="ctr"/>
            <a:r>
              <a:rPr lang="en-US" sz="1800" b="1" dirty="0">
                <a:solidFill>
                  <a:srgbClr val="6B633D"/>
                </a:solidFill>
                <a:latin typeface="Adobe Arabic" pitchFamily="18" charset="-78"/>
                <a:cs typeface="Adobe Arabic" pitchFamily="18" charset="-78"/>
              </a:rPr>
              <a:t>Center Information</a:t>
            </a:r>
          </a:p>
          <a:p>
            <a:endParaRPr lang="en-US" sz="100" u="sng" dirty="0">
              <a:latin typeface="Adobe Arabic" pitchFamily="18" charset="-78"/>
              <a:cs typeface="Adobe Arabic" pitchFamily="18" charset="-78"/>
            </a:endParaRPr>
          </a:p>
          <a:p>
            <a:pPr marL="318383" indent="-318383">
              <a:buFont typeface="Arial" panose="020B0604020202020204" pitchFamily="34" charset="0"/>
              <a:buChar char="•"/>
            </a:pPr>
            <a:r>
              <a:rPr lang="en-US" sz="1600" dirty="0">
                <a:latin typeface="Adobe Arabic" pitchFamily="18" charset="-78"/>
                <a:cs typeface="Adobe Arabic" pitchFamily="18" charset="-78"/>
              </a:rPr>
              <a:t>One center located in Boonville, </a:t>
            </a:r>
            <a:r>
              <a:rPr lang="en-US" sz="1600" dirty="0" smtClean="0">
                <a:latin typeface="Adobe Arabic" pitchFamily="18" charset="-78"/>
                <a:cs typeface="Adobe Arabic" pitchFamily="18" charset="-78"/>
              </a:rPr>
              <a:t>N.C.</a:t>
            </a:r>
            <a:endParaRPr lang="en-US" sz="1600" dirty="0">
              <a:latin typeface="Adobe Arabic" pitchFamily="18" charset="-78"/>
              <a:cs typeface="Adobe Arabic" pitchFamily="18" charset="-78"/>
            </a:endParaRPr>
          </a:p>
          <a:p>
            <a:pPr marL="318383" indent="-318383">
              <a:buFont typeface="Arial" panose="020B0604020202020204" pitchFamily="34" charset="0"/>
              <a:buChar char="•"/>
            </a:pPr>
            <a:r>
              <a:rPr lang="en-US" sz="1600" dirty="0" smtClean="0">
                <a:latin typeface="Adobe Arabic" pitchFamily="18" charset="-78"/>
                <a:cs typeface="Adobe Arabic" pitchFamily="18" charset="-78"/>
              </a:rPr>
              <a:t>4 classrooms</a:t>
            </a:r>
          </a:p>
          <a:p>
            <a:pPr marL="318383" indent="-318383">
              <a:buFont typeface="Arial" panose="020B0604020202020204" pitchFamily="34" charset="0"/>
              <a:buChar char="•"/>
            </a:pPr>
            <a:r>
              <a:rPr lang="en-US" sz="1600" dirty="0" smtClean="0">
                <a:latin typeface="Adobe Arabic" pitchFamily="18" charset="-78"/>
                <a:cs typeface="Adobe Arabic" pitchFamily="18" charset="-78"/>
              </a:rPr>
              <a:t>A-4 star licensed </a:t>
            </a:r>
            <a:r>
              <a:rPr lang="en-US" sz="1600" dirty="0">
                <a:latin typeface="Adobe Arabic" pitchFamily="18" charset="-78"/>
                <a:cs typeface="Adobe Arabic" pitchFamily="18" charset="-78"/>
              </a:rPr>
              <a:t>center that operates </a:t>
            </a:r>
            <a:r>
              <a:rPr lang="en-US" sz="1600" dirty="0" smtClean="0">
                <a:latin typeface="Adobe Arabic" pitchFamily="18" charset="-78"/>
                <a:cs typeface="Adobe Arabic" pitchFamily="18" charset="-78"/>
              </a:rPr>
              <a:t>June-October</a:t>
            </a:r>
            <a:endParaRPr lang="en-US" sz="1600" dirty="0">
              <a:latin typeface="Adobe Arabic" pitchFamily="18" charset="-78"/>
              <a:cs typeface="Adobe Arabic" pitchFamily="18" charset="-78"/>
            </a:endParaRPr>
          </a:p>
          <a:p>
            <a:endParaRPr lang="en-US" sz="1600" dirty="0">
              <a:latin typeface="Times New Roman" pitchFamily="18" charset="0"/>
              <a:cs typeface="Times New Roman" pitchFamily="18" charset="0"/>
            </a:endParaRPr>
          </a:p>
        </p:txBody>
      </p:sp>
      <p:sp>
        <p:nvSpPr>
          <p:cNvPr id="18" name="TextBox 17"/>
          <p:cNvSpPr txBox="1"/>
          <p:nvPr/>
        </p:nvSpPr>
        <p:spPr>
          <a:xfrm>
            <a:off x="431799" y="4705014"/>
            <a:ext cx="2367915" cy="1980314"/>
          </a:xfrm>
          <a:prstGeom prst="rect">
            <a:avLst/>
          </a:prstGeom>
          <a:noFill/>
        </p:spPr>
        <p:txBody>
          <a:bodyPr wrap="square" lIns="101882" tIns="50941" rIns="101882" bIns="50941" rtlCol="0">
            <a:spAutoFit/>
          </a:bodyPr>
          <a:lstStyle/>
          <a:p>
            <a:pPr algn="ctr"/>
            <a:r>
              <a:rPr lang="en-US" sz="1800" b="1" dirty="0" smtClean="0">
                <a:solidFill>
                  <a:srgbClr val="6B633D"/>
                </a:solidFill>
                <a:latin typeface="Adobe Arabic" pitchFamily="18" charset="-78"/>
                <a:cs typeface="Adobe Arabic" pitchFamily="18" charset="-78"/>
              </a:rPr>
              <a:t>Ages </a:t>
            </a:r>
            <a:r>
              <a:rPr lang="en-US" sz="1800" b="1" dirty="0">
                <a:solidFill>
                  <a:srgbClr val="6B633D"/>
                </a:solidFill>
                <a:latin typeface="Adobe Arabic" pitchFamily="18" charset="-78"/>
                <a:cs typeface="Adobe Arabic" pitchFamily="18" charset="-78"/>
              </a:rPr>
              <a:t>of Enrolled Children</a:t>
            </a:r>
          </a:p>
          <a:p>
            <a:pPr algn="ctr"/>
            <a:endParaRPr lang="en-US" sz="800" dirty="0">
              <a:latin typeface="Adobe Arabic" pitchFamily="18" charset="-78"/>
              <a:cs typeface="Adobe Arabic" pitchFamily="18" charset="-78"/>
            </a:endParaRPr>
          </a:p>
          <a:p>
            <a:pPr algn="ctr"/>
            <a:r>
              <a:rPr lang="en-US" sz="1600" dirty="0" smtClean="0">
                <a:latin typeface="Adobe Arabic" pitchFamily="18" charset="-78"/>
                <a:cs typeface="Adobe Arabic" pitchFamily="18" charset="-78"/>
              </a:rPr>
              <a:t>6 weeks-12 months   2 </a:t>
            </a:r>
            <a:endParaRPr lang="en-US" sz="1600" dirty="0">
              <a:latin typeface="Adobe Arabic" pitchFamily="18" charset="-78"/>
              <a:cs typeface="Adobe Arabic" pitchFamily="18" charset="-78"/>
            </a:endParaRPr>
          </a:p>
          <a:p>
            <a:pPr algn="ctr"/>
            <a:r>
              <a:rPr lang="en-US" sz="1600" dirty="0">
                <a:latin typeface="Adobe Arabic" pitchFamily="18" charset="-78"/>
                <a:cs typeface="Adobe Arabic" pitchFamily="18" charset="-78"/>
              </a:rPr>
              <a:t>1 year olds	       4</a:t>
            </a:r>
          </a:p>
          <a:p>
            <a:pPr algn="ctr"/>
            <a:r>
              <a:rPr lang="en-US" sz="1600" dirty="0">
                <a:latin typeface="Adobe Arabic" pitchFamily="18" charset="-78"/>
                <a:cs typeface="Adobe Arabic" pitchFamily="18" charset="-78"/>
              </a:rPr>
              <a:t>2 year olds	       8</a:t>
            </a:r>
          </a:p>
          <a:p>
            <a:pPr algn="ctr"/>
            <a:r>
              <a:rPr lang="en-US" sz="1600" dirty="0">
                <a:latin typeface="Adobe Arabic" pitchFamily="18" charset="-78"/>
                <a:cs typeface="Adobe Arabic" pitchFamily="18" charset="-78"/>
              </a:rPr>
              <a:t>3 year olds	       9</a:t>
            </a:r>
          </a:p>
          <a:p>
            <a:pPr algn="ctr"/>
            <a:r>
              <a:rPr lang="en-US" sz="1600" dirty="0">
                <a:latin typeface="Adobe Arabic" pitchFamily="18" charset="-78"/>
                <a:cs typeface="Adobe Arabic" pitchFamily="18" charset="-78"/>
              </a:rPr>
              <a:t>4 year olds               14</a:t>
            </a:r>
          </a:p>
          <a:p>
            <a:pPr algn="ctr"/>
            <a:r>
              <a:rPr lang="en-US" sz="1600" dirty="0">
                <a:latin typeface="Adobe Arabic" pitchFamily="18" charset="-78"/>
                <a:cs typeface="Adobe Arabic" pitchFamily="18" charset="-78"/>
              </a:rPr>
              <a:t>5 year olds                 3</a:t>
            </a:r>
          </a:p>
        </p:txBody>
      </p:sp>
      <p:sp>
        <p:nvSpPr>
          <p:cNvPr id="19" name="TextBox 18"/>
          <p:cNvSpPr txBox="1"/>
          <p:nvPr/>
        </p:nvSpPr>
        <p:spPr>
          <a:xfrm>
            <a:off x="468084" y="3069378"/>
            <a:ext cx="2884715" cy="1241650"/>
          </a:xfrm>
          <a:prstGeom prst="rect">
            <a:avLst/>
          </a:prstGeom>
          <a:noFill/>
        </p:spPr>
        <p:txBody>
          <a:bodyPr wrap="square" lIns="101882" tIns="50941" rIns="101882" bIns="50941" rtlCol="0">
            <a:spAutoFit/>
          </a:bodyPr>
          <a:lstStyle/>
          <a:p>
            <a:pPr algn="ctr"/>
            <a:r>
              <a:rPr lang="en-US" sz="1800" b="1" dirty="0">
                <a:solidFill>
                  <a:srgbClr val="6B633D"/>
                </a:solidFill>
                <a:latin typeface="Adobe Arabic" pitchFamily="18" charset="-78"/>
                <a:cs typeface="Adobe Arabic" pitchFamily="18" charset="-78"/>
              </a:rPr>
              <a:t>Teacher Education</a:t>
            </a:r>
          </a:p>
          <a:p>
            <a:pPr algn="ctr"/>
            <a:endParaRPr lang="en-US" sz="800" dirty="0">
              <a:latin typeface="Adobe Arabic" pitchFamily="18" charset="-78"/>
              <a:cs typeface="Adobe Arabic" pitchFamily="18" charset="-78"/>
            </a:endParaRPr>
          </a:p>
          <a:p>
            <a:r>
              <a:rPr lang="en-US" sz="1600" dirty="0">
                <a:latin typeface="Adobe Arabic" pitchFamily="18" charset="-78"/>
                <a:cs typeface="Adobe Arabic" pitchFamily="18" charset="-78"/>
              </a:rPr>
              <a:t>Baccalaureate </a:t>
            </a:r>
            <a:r>
              <a:rPr lang="en-US" sz="1600" dirty="0" smtClean="0">
                <a:latin typeface="Adobe Arabic" pitchFamily="18" charset="-78"/>
                <a:cs typeface="Adobe Arabic" pitchFamily="18" charset="-78"/>
              </a:rPr>
              <a:t>degree      1</a:t>
            </a:r>
            <a:endParaRPr lang="en-US" sz="1600" dirty="0">
              <a:latin typeface="Adobe Arabic" pitchFamily="18" charset="-78"/>
              <a:cs typeface="Adobe Arabic" pitchFamily="18" charset="-78"/>
            </a:endParaRPr>
          </a:p>
          <a:p>
            <a:r>
              <a:rPr lang="en-US" sz="1600" dirty="0">
                <a:latin typeface="Adobe Arabic" pitchFamily="18" charset="-78"/>
                <a:cs typeface="Adobe Arabic" pitchFamily="18" charset="-78"/>
              </a:rPr>
              <a:t>Associate </a:t>
            </a:r>
            <a:r>
              <a:rPr lang="en-US" sz="1600" dirty="0" smtClean="0">
                <a:latin typeface="Adobe Arabic" pitchFamily="18" charset="-78"/>
                <a:cs typeface="Adobe Arabic" pitchFamily="18" charset="-78"/>
              </a:rPr>
              <a:t>degree            1</a:t>
            </a:r>
            <a:endParaRPr lang="en-US" sz="1600" dirty="0">
              <a:latin typeface="Adobe Arabic" pitchFamily="18" charset="-78"/>
              <a:cs typeface="Adobe Arabic" pitchFamily="18" charset="-78"/>
            </a:endParaRPr>
          </a:p>
          <a:p>
            <a:r>
              <a:rPr lang="en-US" sz="1600" dirty="0" smtClean="0">
                <a:latin typeface="Adobe Arabic" pitchFamily="18" charset="-78"/>
                <a:cs typeface="Adobe Arabic" pitchFamily="18" charset="-78"/>
              </a:rPr>
              <a:t>Child development associates degree     6</a:t>
            </a:r>
            <a:endParaRPr lang="en-US" sz="1600" dirty="0">
              <a:latin typeface="Times New Roman" pitchFamily="18" charset="0"/>
              <a:cs typeface="Times New Roman" pitchFamily="18" charset="0"/>
            </a:endParaRPr>
          </a:p>
        </p:txBody>
      </p:sp>
      <p:sp>
        <p:nvSpPr>
          <p:cNvPr id="20" name="TextBox 19"/>
          <p:cNvSpPr txBox="1"/>
          <p:nvPr/>
        </p:nvSpPr>
        <p:spPr>
          <a:xfrm>
            <a:off x="3827779" y="1347140"/>
            <a:ext cx="2766060" cy="1795648"/>
          </a:xfrm>
          <a:prstGeom prst="rect">
            <a:avLst/>
          </a:prstGeom>
          <a:noFill/>
        </p:spPr>
        <p:txBody>
          <a:bodyPr wrap="square" lIns="101882" tIns="50941" rIns="101882" bIns="50941" rtlCol="0">
            <a:spAutoFit/>
          </a:bodyPr>
          <a:lstStyle/>
          <a:p>
            <a:pPr algn="ctr"/>
            <a:r>
              <a:rPr lang="en-US" sz="1800" b="1" dirty="0">
                <a:solidFill>
                  <a:srgbClr val="6B633D"/>
                </a:solidFill>
                <a:latin typeface="Adobe Arabic" pitchFamily="18" charset="-78"/>
                <a:cs typeface="Adobe Arabic" pitchFamily="18" charset="-78"/>
              </a:rPr>
              <a:t>Families</a:t>
            </a:r>
          </a:p>
          <a:p>
            <a:pPr algn="ctr"/>
            <a:endParaRPr lang="en-US" sz="800" dirty="0">
              <a:latin typeface="Adobe Arabic" pitchFamily="18" charset="-78"/>
              <a:cs typeface="Adobe Arabic" pitchFamily="18" charset="-78"/>
            </a:endParaRPr>
          </a:p>
          <a:p>
            <a:r>
              <a:rPr lang="en-US" sz="1600" dirty="0">
                <a:latin typeface="Adobe Arabic" pitchFamily="18" charset="-78"/>
                <a:cs typeface="Adobe Arabic" pitchFamily="18" charset="-78"/>
              </a:rPr>
              <a:t>Funded </a:t>
            </a:r>
            <a:r>
              <a:rPr lang="en-US" sz="1600" dirty="0" smtClean="0">
                <a:latin typeface="Adobe Arabic" pitchFamily="18" charset="-78"/>
                <a:cs typeface="Adobe Arabic" pitchFamily="18" charset="-78"/>
              </a:rPr>
              <a:t>enrollment                    </a:t>
            </a:r>
            <a:r>
              <a:rPr lang="en-US" sz="1600" dirty="0">
                <a:latin typeface="Adobe Arabic" pitchFamily="18" charset="-78"/>
                <a:cs typeface="Adobe Arabic" pitchFamily="18" charset="-78"/>
              </a:rPr>
              <a:t>38 </a:t>
            </a:r>
          </a:p>
          <a:p>
            <a:r>
              <a:rPr lang="en-US" sz="1600" dirty="0">
                <a:latin typeface="Adobe Arabic" pitchFamily="18" charset="-78"/>
                <a:cs typeface="Adobe Arabic" pitchFamily="18" charset="-78"/>
              </a:rPr>
              <a:t>Number of </a:t>
            </a:r>
            <a:r>
              <a:rPr lang="en-US" sz="1600" dirty="0" smtClean="0">
                <a:latin typeface="Adobe Arabic" pitchFamily="18" charset="-78"/>
                <a:cs typeface="Adobe Arabic" pitchFamily="18" charset="-78"/>
              </a:rPr>
              <a:t>children </a:t>
            </a:r>
            <a:r>
              <a:rPr lang="en-US" sz="1600" dirty="0">
                <a:latin typeface="Adobe Arabic" pitchFamily="18" charset="-78"/>
                <a:cs typeface="Adobe Arabic" pitchFamily="18" charset="-78"/>
              </a:rPr>
              <a:t>served        40</a:t>
            </a:r>
          </a:p>
          <a:p>
            <a:r>
              <a:rPr lang="en-US" sz="1600" dirty="0" smtClean="0">
                <a:latin typeface="Adobe Arabic" pitchFamily="18" charset="-78"/>
                <a:cs typeface="Adobe Arabic" pitchFamily="18" charset="-78"/>
              </a:rPr>
              <a:t>Disabled children </a:t>
            </a:r>
            <a:r>
              <a:rPr lang="en-US" sz="1600" dirty="0">
                <a:latin typeface="Adobe Arabic" pitchFamily="18" charset="-78"/>
                <a:cs typeface="Adobe Arabic" pitchFamily="18" charset="-78"/>
              </a:rPr>
              <a:t>served           </a:t>
            </a:r>
            <a:r>
              <a:rPr lang="en-US" sz="1600" dirty="0" smtClean="0">
                <a:latin typeface="Adobe Arabic" pitchFamily="18" charset="-78"/>
                <a:cs typeface="Adobe Arabic" pitchFamily="18" charset="-78"/>
              </a:rPr>
              <a:t>  7</a:t>
            </a:r>
            <a:endParaRPr lang="en-US" sz="1600" dirty="0">
              <a:latin typeface="Adobe Arabic" pitchFamily="18" charset="-78"/>
              <a:cs typeface="Adobe Arabic" pitchFamily="18" charset="-78"/>
            </a:endParaRPr>
          </a:p>
          <a:p>
            <a:r>
              <a:rPr lang="en-US" sz="1600" dirty="0">
                <a:latin typeface="Adobe Arabic" pitchFamily="18" charset="-78"/>
                <a:cs typeface="Adobe Arabic" pitchFamily="18" charset="-78"/>
              </a:rPr>
              <a:t>Below </a:t>
            </a:r>
            <a:r>
              <a:rPr lang="en-US" sz="1600" dirty="0" smtClean="0">
                <a:latin typeface="Adobe Arabic" pitchFamily="18" charset="-78"/>
                <a:cs typeface="Adobe Arabic" pitchFamily="18" charset="-78"/>
              </a:rPr>
              <a:t>poverty guidelines         </a:t>
            </a:r>
            <a:r>
              <a:rPr lang="en-US" sz="1600" dirty="0">
                <a:latin typeface="Adobe Arabic" pitchFamily="18" charset="-78"/>
                <a:cs typeface="Adobe Arabic" pitchFamily="18" charset="-78"/>
              </a:rPr>
              <a:t>100%</a:t>
            </a:r>
          </a:p>
          <a:p>
            <a:r>
              <a:rPr lang="en-US" dirty="0" smtClean="0"/>
              <a:t> </a:t>
            </a:r>
            <a:endParaRPr lang="en-US" dirty="0"/>
          </a:p>
        </p:txBody>
      </p:sp>
      <p:sp>
        <p:nvSpPr>
          <p:cNvPr id="21" name="TextBox 20"/>
          <p:cNvSpPr txBox="1"/>
          <p:nvPr/>
        </p:nvSpPr>
        <p:spPr>
          <a:xfrm>
            <a:off x="3827779" y="2823157"/>
            <a:ext cx="2849880" cy="1487871"/>
          </a:xfrm>
          <a:prstGeom prst="rect">
            <a:avLst/>
          </a:prstGeom>
          <a:noFill/>
        </p:spPr>
        <p:txBody>
          <a:bodyPr wrap="square" lIns="101882" tIns="50941" rIns="101882" bIns="50941" rtlCol="0">
            <a:spAutoFit/>
          </a:bodyPr>
          <a:lstStyle/>
          <a:p>
            <a:pPr algn="ctr"/>
            <a:r>
              <a:rPr lang="en-US" sz="1800" b="1" dirty="0">
                <a:solidFill>
                  <a:srgbClr val="6B633D"/>
                </a:solidFill>
                <a:latin typeface="Adobe Arabic" pitchFamily="18" charset="-78"/>
                <a:cs typeface="Adobe Arabic" pitchFamily="18" charset="-78"/>
              </a:rPr>
              <a:t>Health Services</a:t>
            </a:r>
          </a:p>
          <a:p>
            <a:endParaRPr lang="en-US" sz="800" dirty="0">
              <a:latin typeface="Adobe Arabic" pitchFamily="18" charset="-78"/>
              <a:cs typeface="Adobe Arabic" pitchFamily="18" charset="-78"/>
            </a:endParaRPr>
          </a:p>
          <a:p>
            <a:r>
              <a:rPr lang="en-US" sz="1600" dirty="0">
                <a:latin typeface="Adobe Arabic" pitchFamily="18" charset="-78"/>
                <a:cs typeface="Adobe Arabic" pitchFamily="18" charset="-78"/>
              </a:rPr>
              <a:t>Physicals		40</a:t>
            </a:r>
          </a:p>
          <a:p>
            <a:r>
              <a:rPr lang="en-US" sz="1600" dirty="0" smtClean="0">
                <a:latin typeface="Adobe Arabic" pitchFamily="18" charset="-78"/>
                <a:cs typeface="Adobe Arabic" pitchFamily="18" charset="-78"/>
              </a:rPr>
              <a:t>Immunizations</a:t>
            </a:r>
            <a:r>
              <a:rPr lang="en-US" sz="1600" dirty="0">
                <a:latin typeface="Adobe Arabic" pitchFamily="18" charset="-78"/>
                <a:cs typeface="Adobe Arabic" pitchFamily="18" charset="-78"/>
              </a:rPr>
              <a:t>		40</a:t>
            </a:r>
          </a:p>
          <a:p>
            <a:r>
              <a:rPr lang="en-US" sz="1600" dirty="0" smtClean="0">
                <a:latin typeface="Adobe Arabic" pitchFamily="18" charset="-78"/>
                <a:cs typeface="Adobe Arabic" pitchFamily="18" charset="-78"/>
              </a:rPr>
              <a:t>Dental services</a:t>
            </a:r>
            <a:r>
              <a:rPr lang="en-US" sz="1600" dirty="0">
                <a:latin typeface="Adobe Arabic" pitchFamily="18" charset="-78"/>
                <a:cs typeface="Adobe Arabic" pitchFamily="18" charset="-78"/>
              </a:rPr>
              <a:t>		38</a:t>
            </a:r>
          </a:p>
          <a:p>
            <a:r>
              <a:rPr lang="en-US" sz="1600" dirty="0">
                <a:latin typeface="Adobe Arabic" pitchFamily="18" charset="-78"/>
                <a:cs typeface="Adobe Arabic" pitchFamily="18" charset="-78"/>
              </a:rPr>
              <a:t>Mental </a:t>
            </a:r>
            <a:r>
              <a:rPr lang="en-US" sz="1600" dirty="0" smtClean="0">
                <a:latin typeface="Adobe Arabic" pitchFamily="18" charset="-78"/>
                <a:cs typeface="Adobe Arabic" pitchFamily="18" charset="-78"/>
              </a:rPr>
              <a:t>health </a:t>
            </a:r>
            <a:r>
              <a:rPr lang="en-US" sz="1600" dirty="0">
                <a:latin typeface="Adobe Arabic" pitchFamily="18" charset="-78"/>
                <a:cs typeface="Adobe Arabic" pitchFamily="18" charset="-78"/>
              </a:rPr>
              <a:t>a</a:t>
            </a:r>
            <a:r>
              <a:rPr lang="en-US" sz="1600" dirty="0" smtClean="0">
                <a:latin typeface="Adobe Arabic" pitchFamily="18" charset="-78"/>
                <a:cs typeface="Adobe Arabic" pitchFamily="18" charset="-78"/>
              </a:rPr>
              <a:t>ssessments</a:t>
            </a:r>
            <a:r>
              <a:rPr lang="en-US" sz="1600" dirty="0">
                <a:latin typeface="Adobe Arabic" pitchFamily="18" charset="-78"/>
                <a:cs typeface="Adobe Arabic" pitchFamily="18" charset="-78"/>
              </a:rPr>
              <a:t>	40</a:t>
            </a:r>
          </a:p>
        </p:txBody>
      </p:sp>
      <p:sp>
        <p:nvSpPr>
          <p:cNvPr id="2" name="Slide Number Placeholder 1"/>
          <p:cNvSpPr>
            <a:spLocks noGrp="1"/>
          </p:cNvSpPr>
          <p:nvPr>
            <p:ph type="sldNum" sz="quarter" idx="12"/>
          </p:nvPr>
        </p:nvSpPr>
        <p:spPr/>
        <p:txBody>
          <a:bodyPr/>
          <a:lstStyle/>
          <a:p>
            <a:fld id="{1E318D8C-ED97-479F-B972-C64305119609}" type="slidenum">
              <a:rPr lang="en-US" smtClean="0"/>
              <a:t>17</a:t>
            </a:fld>
            <a:endParaRPr lang="en-US" dirty="0"/>
          </a:p>
        </p:txBody>
      </p:sp>
      <p:sp>
        <p:nvSpPr>
          <p:cNvPr id="4" name="TextBox 3"/>
          <p:cNvSpPr txBox="1"/>
          <p:nvPr/>
        </p:nvSpPr>
        <p:spPr>
          <a:xfrm>
            <a:off x="7349928" y="6870699"/>
            <a:ext cx="2548254" cy="246221"/>
          </a:xfrm>
          <a:prstGeom prst="rect">
            <a:avLst/>
          </a:prstGeom>
          <a:noFill/>
        </p:spPr>
        <p:txBody>
          <a:bodyPr wrap="square" rtlCol="0">
            <a:spAutoFit/>
          </a:bodyPr>
          <a:lstStyle/>
          <a:p>
            <a:r>
              <a:rPr lang="en-US" sz="1000" dirty="0" smtClean="0">
                <a:latin typeface="Arial Narrow" panose="020B0606020202030204" pitchFamily="34" charset="0"/>
                <a:cs typeface="Adobe Arabic" pitchFamily="18" charset="-78"/>
              </a:rPr>
              <a:t>Funded by East Coast Migrant Head Start Project</a:t>
            </a:r>
          </a:p>
        </p:txBody>
      </p:sp>
      <p:sp>
        <p:nvSpPr>
          <p:cNvPr id="7" name="TextBox 6"/>
          <p:cNvSpPr txBox="1"/>
          <p:nvPr/>
        </p:nvSpPr>
        <p:spPr>
          <a:xfrm>
            <a:off x="2812414" y="4323117"/>
            <a:ext cx="4299586" cy="2677656"/>
          </a:xfrm>
          <a:prstGeom prst="rect">
            <a:avLst/>
          </a:prstGeom>
          <a:solidFill>
            <a:srgbClr val="EBEAB6">
              <a:alpha val="39000"/>
            </a:srgbClr>
          </a:solidFill>
        </p:spPr>
        <p:txBody>
          <a:bodyPr wrap="square" rtlCol="0">
            <a:spAutoFit/>
          </a:bodyPr>
          <a:lstStyle/>
          <a:p>
            <a:r>
              <a:rPr lang="en-US" i="1" dirty="0" smtClean="0">
                <a:latin typeface="Adobe Arabic" pitchFamily="18" charset="-78"/>
                <a:cs typeface="Adobe Arabic" pitchFamily="18" charset="-78"/>
              </a:rPr>
              <a:t>Child Outcomes</a:t>
            </a:r>
          </a:p>
          <a:p>
            <a:r>
              <a:rPr lang="en-US" sz="1600" i="1" dirty="0" smtClean="0">
                <a:latin typeface="Adobe Arabic" pitchFamily="18" charset="-78"/>
                <a:cs typeface="Adobe Arabic" pitchFamily="18" charset="-78"/>
              </a:rPr>
              <a:t>Three times per season, we formally assess and report the developmental progress of each child in our program.  Some of the learning domains include: social and emotional </a:t>
            </a:r>
            <a:r>
              <a:rPr lang="en-US" sz="1600" i="1" dirty="0">
                <a:latin typeface="Adobe Arabic" pitchFamily="18" charset="-78"/>
                <a:cs typeface="Adobe Arabic" pitchFamily="18" charset="-78"/>
              </a:rPr>
              <a:t>d</a:t>
            </a:r>
            <a:r>
              <a:rPr lang="en-US" sz="1600" i="1" dirty="0" smtClean="0">
                <a:latin typeface="Adobe Arabic" pitchFamily="18" charset="-78"/>
                <a:cs typeface="Adobe Arabic" pitchFamily="18" charset="-78"/>
              </a:rPr>
              <a:t>evelopment, physical health and development, language development, cognitive, literacy and mathematics.</a:t>
            </a:r>
          </a:p>
          <a:p>
            <a:pPr algn="ctr"/>
            <a:r>
              <a:rPr lang="en-US" sz="1600" dirty="0" smtClean="0">
                <a:latin typeface="Adobe Arabic" pitchFamily="18" charset="-78"/>
                <a:cs typeface="Adobe Arabic" pitchFamily="18" charset="-78"/>
              </a:rPr>
              <a:t>Overall Gains by Age Group:</a:t>
            </a:r>
          </a:p>
          <a:p>
            <a:pPr algn="ctr"/>
            <a:r>
              <a:rPr lang="en-US" sz="1600" dirty="0" smtClean="0">
                <a:latin typeface="Adobe Arabic" pitchFamily="18" charset="-78"/>
                <a:cs typeface="Adobe Arabic" pitchFamily="18" charset="-78"/>
              </a:rPr>
              <a:t>Infants – 7.90%</a:t>
            </a:r>
          </a:p>
          <a:p>
            <a:pPr algn="ctr"/>
            <a:r>
              <a:rPr lang="en-US" sz="1600" dirty="0" smtClean="0">
                <a:latin typeface="Adobe Arabic" pitchFamily="18" charset="-78"/>
                <a:cs typeface="Adobe Arabic" pitchFamily="18" charset="-78"/>
              </a:rPr>
              <a:t>Toddlers – 9.28%</a:t>
            </a:r>
          </a:p>
          <a:p>
            <a:pPr algn="ctr"/>
            <a:r>
              <a:rPr lang="en-US" sz="1600" dirty="0" smtClean="0">
                <a:latin typeface="Adobe Arabic" pitchFamily="18" charset="-78"/>
                <a:cs typeface="Adobe Arabic" pitchFamily="18" charset="-78"/>
              </a:rPr>
              <a:t>Preschoolers – 10.26%</a:t>
            </a:r>
          </a:p>
        </p:txBody>
      </p:sp>
      <p:sp>
        <p:nvSpPr>
          <p:cNvPr id="3" name="TextBox 2"/>
          <p:cNvSpPr txBox="1"/>
          <p:nvPr/>
        </p:nvSpPr>
        <p:spPr>
          <a:xfrm>
            <a:off x="7513765" y="1413404"/>
            <a:ext cx="2220580" cy="2369880"/>
          </a:xfrm>
          <a:prstGeom prst="rect">
            <a:avLst/>
          </a:prstGeom>
          <a:noFill/>
        </p:spPr>
        <p:txBody>
          <a:bodyPr wrap="square" rtlCol="0">
            <a:spAutoFit/>
          </a:bodyPr>
          <a:lstStyle/>
          <a:p>
            <a:pPr algn="ctr"/>
            <a:r>
              <a:rPr lang="en-US" sz="1800" b="1" dirty="0" smtClean="0">
                <a:latin typeface="Adobe Arabic" pitchFamily="18" charset="-78"/>
                <a:cs typeface="Adobe Arabic" pitchFamily="18" charset="-78"/>
              </a:rPr>
              <a:t>YVEDDI’s </a:t>
            </a:r>
            <a:r>
              <a:rPr lang="en-US" sz="1800" b="1" dirty="0">
                <a:latin typeface="Adobe Arabic" pitchFamily="18" charset="-78"/>
                <a:cs typeface="Adobe Arabic" pitchFamily="18" charset="-78"/>
              </a:rPr>
              <a:t>Migrant Head Start </a:t>
            </a:r>
            <a:r>
              <a:rPr lang="en-US" sz="1800" b="1" dirty="0" smtClean="0">
                <a:latin typeface="Adobe Arabic" pitchFamily="18" charset="-78"/>
                <a:cs typeface="Adobe Arabic" pitchFamily="18" charset="-78"/>
              </a:rPr>
              <a:t> </a:t>
            </a:r>
            <a:r>
              <a:rPr lang="en-US" sz="1800" dirty="0" smtClean="0">
                <a:latin typeface="Adobe Arabic" pitchFamily="18" charset="-78"/>
                <a:cs typeface="Adobe Arabic" pitchFamily="18" charset="-78"/>
              </a:rPr>
              <a:t>program</a:t>
            </a:r>
            <a:r>
              <a:rPr lang="en-US" sz="1800" b="1" dirty="0" smtClean="0">
                <a:latin typeface="Adobe Arabic" pitchFamily="18" charset="-78"/>
                <a:cs typeface="Adobe Arabic" pitchFamily="18" charset="-78"/>
              </a:rPr>
              <a:t> </a:t>
            </a:r>
            <a:r>
              <a:rPr lang="en-US" sz="1600" dirty="0" smtClean="0">
                <a:latin typeface="Adobe Arabic" pitchFamily="18" charset="-78"/>
                <a:cs typeface="Adobe Arabic" pitchFamily="18" charset="-78"/>
              </a:rPr>
              <a:t>is </a:t>
            </a:r>
            <a:r>
              <a:rPr lang="en-US" sz="1600" dirty="0">
                <a:latin typeface="Adobe Arabic" pitchFamily="18" charset="-78"/>
                <a:cs typeface="Adobe Arabic" pitchFamily="18" charset="-78"/>
              </a:rPr>
              <a:t>committed to </a:t>
            </a:r>
            <a:r>
              <a:rPr lang="en-US" sz="1600" dirty="0" smtClean="0">
                <a:latin typeface="Adobe Arabic" pitchFamily="18" charset="-78"/>
                <a:cs typeface="Adobe Arabic" pitchFamily="18" charset="-78"/>
              </a:rPr>
              <a:t>strengthening </a:t>
            </a:r>
            <a:r>
              <a:rPr lang="en-US" sz="1600" dirty="0">
                <a:latin typeface="Adobe Arabic" pitchFamily="18" charset="-78"/>
                <a:cs typeface="Adobe Arabic" pitchFamily="18" charset="-78"/>
              </a:rPr>
              <a:t>the growth and development </a:t>
            </a:r>
            <a:r>
              <a:rPr lang="en-US" sz="1600" dirty="0" smtClean="0">
                <a:latin typeface="Adobe Arabic" pitchFamily="18" charset="-78"/>
                <a:cs typeface="Adobe Arabic" pitchFamily="18" charset="-78"/>
              </a:rPr>
              <a:t>of the enrolled children and their families by </a:t>
            </a:r>
            <a:r>
              <a:rPr lang="en-US" sz="1600" dirty="0">
                <a:latin typeface="Adobe Arabic" pitchFamily="18" charset="-78"/>
                <a:cs typeface="Adobe Arabic" pitchFamily="18" charset="-78"/>
              </a:rPr>
              <a:t>respecting their culture, </a:t>
            </a:r>
            <a:r>
              <a:rPr lang="en-US" sz="1600" dirty="0" smtClean="0">
                <a:latin typeface="Adobe Arabic" pitchFamily="18" charset="-78"/>
                <a:cs typeface="Adobe Arabic" pitchFamily="18" charset="-78"/>
              </a:rPr>
              <a:t>honoring their confidentiality and sharing </a:t>
            </a:r>
            <a:r>
              <a:rPr lang="en-US" sz="1600" dirty="0">
                <a:latin typeface="Adobe Arabic" pitchFamily="18" charset="-78"/>
                <a:cs typeface="Adobe Arabic" pitchFamily="18" charset="-78"/>
              </a:rPr>
              <a:t>the decision-making </a:t>
            </a:r>
            <a:r>
              <a:rPr lang="en-US" sz="1600" dirty="0" smtClean="0">
                <a:latin typeface="Adobe Arabic" pitchFamily="18" charset="-78"/>
                <a:cs typeface="Adobe Arabic" pitchFamily="18" charset="-78"/>
              </a:rPr>
              <a:t>to ensure their </a:t>
            </a:r>
            <a:r>
              <a:rPr lang="en-US" sz="1600" dirty="0">
                <a:latin typeface="Adobe Arabic" pitchFamily="18" charset="-78"/>
                <a:cs typeface="Adobe Arabic" pitchFamily="18" charset="-78"/>
              </a:rPr>
              <a:t>well </a:t>
            </a:r>
            <a:r>
              <a:rPr lang="en-US" sz="1600" dirty="0" smtClean="0">
                <a:latin typeface="Adobe Arabic" pitchFamily="18" charset="-78"/>
                <a:cs typeface="Adobe Arabic" pitchFamily="18" charset="-78"/>
              </a:rPr>
              <a:t>being.</a:t>
            </a:r>
            <a:endParaRPr lang="en-US" sz="1600" dirty="0">
              <a:latin typeface="Adobe Arabic" pitchFamily="18" charset="-78"/>
              <a:cs typeface="Adobe Arabic" pitchFamily="18"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37661333"/>
              </p:ext>
            </p:extLst>
          </p:nvPr>
        </p:nvGraphicFramePr>
        <p:xfrm>
          <a:off x="1781809" y="7147240"/>
          <a:ext cx="3429000" cy="426720"/>
        </p:xfrm>
        <a:graphic>
          <a:graphicData uri="http://schemas.openxmlformats.org/drawingml/2006/table">
            <a:tbl>
              <a:tblPr firstRow="1" firstCol="1" bandRow="1">
                <a:tableStyleId>{5C22544A-7EE6-4342-B048-85BDC9FD1C3A}</a:tableStyleId>
              </a:tblPr>
              <a:tblGrid>
                <a:gridCol w="2819400"/>
                <a:gridCol w="609600"/>
              </a:tblGrid>
              <a:tr h="0">
                <a:tc>
                  <a:txBody>
                    <a:bodyPr/>
                    <a:lstStyle/>
                    <a:p>
                      <a:pPr marL="0" marR="0">
                        <a:spcBef>
                          <a:spcPts val="0"/>
                        </a:spcBef>
                        <a:spcAft>
                          <a:spcPts val="0"/>
                        </a:spcAft>
                      </a:pPr>
                      <a:r>
                        <a:rPr lang="en-US" sz="1400" u="none" dirty="0">
                          <a:solidFill>
                            <a:schemeClr val="tx1"/>
                          </a:solidFill>
                          <a:effectLst/>
                          <a:latin typeface="Adobe Arabic" pitchFamily="18" charset="-78"/>
                          <a:cs typeface="Adobe Arabic" pitchFamily="18" charset="-78"/>
                        </a:rPr>
                        <a:t>Total # Children Served from Surry County</a:t>
                      </a:r>
                      <a:endParaRPr lang="en-US" sz="1400" u="none"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u="none" dirty="0">
                          <a:solidFill>
                            <a:schemeClr val="tx1"/>
                          </a:solidFill>
                          <a:effectLst/>
                          <a:latin typeface="Adobe Arabic" pitchFamily="18" charset="-78"/>
                          <a:cs typeface="Adobe Arabic" pitchFamily="18" charset="-78"/>
                        </a:rPr>
                        <a:t>32</a:t>
                      </a:r>
                      <a:endParaRPr lang="en-US" sz="1400" u="none"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0">
                <a:tc>
                  <a:txBody>
                    <a:bodyPr/>
                    <a:lstStyle/>
                    <a:p>
                      <a:pPr marL="0" marR="0">
                        <a:spcBef>
                          <a:spcPts val="0"/>
                        </a:spcBef>
                        <a:spcAft>
                          <a:spcPts val="0"/>
                        </a:spcAft>
                      </a:pPr>
                      <a:r>
                        <a:rPr lang="en-US" sz="1400" u="none" dirty="0">
                          <a:solidFill>
                            <a:schemeClr val="tx1"/>
                          </a:solidFill>
                          <a:effectLst/>
                          <a:latin typeface="Adobe Arabic" pitchFamily="18" charset="-78"/>
                          <a:cs typeface="Adobe Arabic" pitchFamily="18" charset="-78"/>
                        </a:rPr>
                        <a:t>Total # Children Served from Yadkin County</a:t>
                      </a:r>
                      <a:endParaRPr lang="en-US" sz="1400" u="none"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u="none" dirty="0">
                          <a:solidFill>
                            <a:schemeClr val="tx1"/>
                          </a:solidFill>
                          <a:effectLst/>
                          <a:latin typeface="Adobe Arabic" pitchFamily="18" charset="-78"/>
                          <a:cs typeface="Adobe Arabic" pitchFamily="18" charset="-78"/>
                        </a:rPr>
                        <a:t>18</a:t>
                      </a:r>
                      <a:endParaRPr lang="en-US" sz="1400" u="none"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94706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0" y="-14393"/>
            <a:ext cx="7638098" cy="778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2" name="TextBox 1"/>
          <p:cNvSpPr txBox="1"/>
          <p:nvPr/>
        </p:nvSpPr>
        <p:spPr>
          <a:xfrm>
            <a:off x="276291" y="223683"/>
            <a:ext cx="6788538" cy="1918759"/>
          </a:xfrm>
          <a:prstGeom prst="rect">
            <a:avLst/>
          </a:prstGeom>
          <a:noFill/>
        </p:spPr>
        <p:txBody>
          <a:bodyPr wrap="square" lIns="101882" tIns="50941" rIns="101882" bIns="50941" rtlCol="0">
            <a:spAutoFit/>
          </a:bodyPr>
          <a:lstStyle/>
          <a:p>
            <a:pPr algn="just"/>
            <a:r>
              <a:rPr lang="en-US" sz="1600" b="1" dirty="0" smtClean="0">
                <a:solidFill>
                  <a:srgbClr val="6B633D"/>
                </a:solidFill>
                <a:latin typeface="Adobe Arabic" pitchFamily="18" charset="-78"/>
                <a:cs typeface="Adobe Arabic" pitchFamily="18" charset="-78"/>
              </a:rPr>
              <a:t>Program Description/Purpose</a:t>
            </a:r>
          </a:p>
          <a:p>
            <a:pPr algn="just"/>
            <a:r>
              <a:rPr lang="en-US" sz="1600" dirty="0" smtClean="0">
                <a:solidFill>
                  <a:srgbClr val="887E4E"/>
                </a:solidFill>
                <a:latin typeface="Adobe Arabic" pitchFamily="18" charset="-78"/>
                <a:cs typeface="Adobe Arabic" pitchFamily="18" charset="-78"/>
              </a:rPr>
              <a:t>The </a:t>
            </a:r>
            <a:r>
              <a:rPr lang="en-US" sz="1600" dirty="0">
                <a:solidFill>
                  <a:srgbClr val="887E4E"/>
                </a:solidFill>
                <a:latin typeface="Adobe Arabic" pitchFamily="18" charset="-78"/>
                <a:cs typeface="Adobe Arabic" pitchFamily="18" charset="-78"/>
              </a:rPr>
              <a:t>YVEDDI Family Resource Center (FRC)</a:t>
            </a:r>
            <a:r>
              <a:rPr lang="en-US" sz="1400" dirty="0">
                <a:latin typeface="Adobe Arabic" pitchFamily="18" charset="-78"/>
                <a:cs typeface="Adobe Arabic" pitchFamily="18" charset="-78"/>
              </a:rPr>
              <a:t> is a multi-purpose center which addresses various needs of the community.  Programs are offered to promote health and wellness, education, recreation, socialization, and volunteerism.</a:t>
            </a:r>
          </a:p>
          <a:p>
            <a:pPr algn="just"/>
            <a:endParaRPr lang="en-US" sz="1400" dirty="0" smtClean="0">
              <a:latin typeface="Adobe Arabic" pitchFamily="18" charset="-78"/>
              <a:cs typeface="Adobe Arabic" pitchFamily="18" charset="-78"/>
            </a:endParaRPr>
          </a:p>
          <a:p>
            <a:pPr algn="just"/>
            <a:r>
              <a:rPr lang="en-US" sz="1400" dirty="0" smtClean="0">
                <a:latin typeface="Adobe Arabic" pitchFamily="18" charset="-78"/>
                <a:cs typeface="Adobe Arabic" pitchFamily="18" charset="-78"/>
              </a:rPr>
              <a:t>The </a:t>
            </a:r>
            <a:r>
              <a:rPr lang="en-US" sz="1600" dirty="0">
                <a:solidFill>
                  <a:srgbClr val="887E4E"/>
                </a:solidFill>
                <a:latin typeface="Adobe Arabic" pitchFamily="18" charset="-78"/>
                <a:cs typeface="Adobe Arabic" pitchFamily="18" charset="-78"/>
              </a:rPr>
              <a:t>Family Resource Center </a:t>
            </a:r>
            <a:r>
              <a:rPr lang="en-US" sz="1400" dirty="0">
                <a:latin typeface="Adobe Arabic" pitchFamily="18" charset="-78"/>
                <a:cs typeface="Adobe Arabic" pitchFamily="18" charset="-78"/>
              </a:rPr>
              <a:t>coordinates and partners with local agencies, colleges, schools, businesses, and individuals to offer a variety of services and opportunities that appeal to the </a:t>
            </a:r>
            <a:r>
              <a:rPr lang="en-US" sz="1400" dirty="0" smtClean="0">
                <a:latin typeface="Adobe Arabic" pitchFamily="18" charset="-78"/>
                <a:cs typeface="Adobe Arabic" pitchFamily="18" charset="-78"/>
              </a:rPr>
              <a:t>interests </a:t>
            </a:r>
            <a:r>
              <a:rPr lang="en-US" sz="1400" dirty="0">
                <a:latin typeface="Adobe Arabic" pitchFamily="18" charset="-78"/>
                <a:cs typeface="Adobe Arabic" pitchFamily="18" charset="-78"/>
              </a:rPr>
              <a:t>and needs of the local community.</a:t>
            </a:r>
          </a:p>
          <a:p>
            <a:pPr algn="just"/>
            <a:r>
              <a:rPr lang="en-US" sz="1400" dirty="0">
                <a:latin typeface="Adobe Arabic" pitchFamily="18" charset="-78"/>
                <a:cs typeface="Adobe Arabic" pitchFamily="18" charset="-78"/>
              </a:rPr>
              <a:t> </a:t>
            </a:r>
          </a:p>
          <a:p>
            <a:pPr algn="just"/>
            <a:endParaRPr lang="en-US" sz="1400" dirty="0">
              <a:latin typeface="Adobe Arabic" pitchFamily="18" charset="-78"/>
              <a:cs typeface="Adobe Arabic" pitchFamily="18" charset="-78"/>
            </a:endParaRPr>
          </a:p>
        </p:txBody>
      </p:sp>
      <p:sp>
        <p:nvSpPr>
          <p:cNvPr id="10" name="TextBox 9"/>
          <p:cNvSpPr txBox="1"/>
          <p:nvPr/>
        </p:nvSpPr>
        <p:spPr>
          <a:xfrm>
            <a:off x="7795261" y="219982"/>
            <a:ext cx="2011680" cy="2826700"/>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L.H. Jones Family Resource Center (FRC</a:t>
            </a:r>
            <a:r>
              <a:rPr lang="en-US" sz="2700" b="1" i="1" dirty="0" smtClean="0">
                <a:solidFill>
                  <a:srgbClr val="6B633D"/>
                </a:solidFill>
                <a:latin typeface="Adobe Arabic" pitchFamily="18" charset="-78"/>
                <a:cs typeface="Adobe Arabic" pitchFamily="18" charset="-78"/>
              </a:rPr>
              <a:t>)</a:t>
            </a:r>
          </a:p>
          <a:p>
            <a:pPr algn="ctr"/>
            <a:endParaRPr lang="en-US" sz="1600" dirty="0" smtClean="0">
              <a:latin typeface="Adobe Arabic" pitchFamily="18" charset="-78"/>
              <a:cs typeface="Adobe Arabic" pitchFamily="18" charset="-78"/>
            </a:endParaRPr>
          </a:p>
          <a:p>
            <a:pPr algn="ctr"/>
            <a:r>
              <a:rPr lang="en-US" sz="1600" i="1" dirty="0" smtClean="0">
                <a:latin typeface="Adobe Arabic" pitchFamily="18" charset="-78"/>
                <a:cs typeface="Adobe Arabic" pitchFamily="18" charset="-78"/>
              </a:rPr>
              <a:t>Working to make a difference in the lives of local individuals and families through programs that addresses </a:t>
            </a:r>
            <a:r>
              <a:rPr lang="en-US" sz="1600" i="1" dirty="0">
                <a:latin typeface="Adobe Arabic" pitchFamily="18" charset="-78"/>
                <a:cs typeface="Adobe Arabic" pitchFamily="18" charset="-78"/>
              </a:rPr>
              <a:t>their various </a:t>
            </a:r>
            <a:r>
              <a:rPr lang="en-US" sz="1600" i="1" dirty="0" smtClean="0">
                <a:latin typeface="Adobe Arabic" pitchFamily="18" charset="-78"/>
                <a:cs typeface="Adobe Arabic" pitchFamily="18" charset="-78"/>
              </a:rPr>
              <a:t>needs. </a:t>
            </a:r>
            <a:endParaRPr lang="en-US" sz="1600" i="1" dirty="0">
              <a:latin typeface="Adobe Arabic" pitchFamily="18" charset="-78"/>
              <a:cs typeface="Adobe Arabic" pitchFamily="18" charset="-78"/>
            </a:endParaRPr>
          </a:p>
        </p:txBody>
      </p:sp>
      <p:sp>
        <p:nvSpPr>
          <p:cNvPr id="9" name="Wave 8"/>
          <p:cNvSpPr/>
          <p:nvPr/>
        </p:nvSpPr>
        <p:spPr>
          <a:xfrm rot="5400000" flipV="1">
            <a:off x="3727735" y="3586670"/>
            <a:ext cx="7820725" cy="604204"/>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 name="Slide Number Placeholder 2"/>
          <p:cNvSpPr>
            <a:spLocks noGrp="1"/>
          </p:cNvSpPr>
          <p:nvPr>
            <p:ph type="sldNum" sz="quarter" idx="12"/>
          </p:nvPr>
        </p:nvSpPr>
        <p:spPr/>
        <p:txBody>
          <a:bodyPr/>
          <a:lstStyle/>
          <a:p>
            <a:fld id="{1E318D8C-ED97-479F-B972-C64305119609}" type="slidenum">
              <a:rPr lang="en-US" smtClean="0"/>
              <a:t>18</a:t>
            </a:fld>
            <a:endParaRPr lang="en-US" dirty="0"/>
          </a:p>
        </p:txBody>
      </p:sp>
      <p:sp>
        <p:nvSpPr>
          <p:cNvPr id="11" name="TextBox 10"/>
          <p:cNvSpPr txBox="1"/>
          <p:nvPr/>
        </p:nvSpPr>
        <p:spPr>
          <a:xfrm>
            <a:off x="276290" y="6089909"/>
            <a:ext cx="2924109" cy="1077218"/>
          </a:xfrm>
          <a:prstGeom prst="rect">
            <a:avLst/>
          </a:prstGeom>
          <a:solidFill>
            <a:srgbClr val="EBEAB6"/>
          </a:solidFill>
        </p:spPr>
        <p:txBody>
          <a:bodyPr wrap="square" rtlCol="0">
            <a:spAutoFit/>
          </a:bodyPr>
          <a:lstStyle/>
          <a:p>
            <a:pPr algn="just"/>
            <a:r>
              <a:rPr lang="en-US" sz="1600" b="1" dirty="0" smtClean="0">
                <a:solidFill>
                  <a:srgbClr val="6B633D"/>
                </a:solidFill>
                <a:latin typeface="Adobe Arabic" pitchFamily="18" charset="-78"/>
                <a:cs typeface="Adobe Arabic" pitchFamily="18" charset="-78"/>
              </a:rPr>
              <a:t>Service Statistics</a:t>
            </a:r>
            <a:endParaRPr lang="en-US" sz="1600" b="1" dirty="0">
              <a:latin typeface="Adobe Arabic" pitchFamily="18" charset="-78"/>
              <a:cs typeface="Adobe Arabic" pitchFamily="18" charset="-78"/>
            </a:endParaRPr>
          </a:p>
          <a:p>
            <a:pPr algn="just"/>
            <a:r>
              <a:rPr lang="en-US" sz="1600" dirty="0" smtClean="0">
                <a:latin typeface="Adobe Arabic" pitchFamily="18" charset="-78"/>
                <a:cs typeface="Adobe Arabic" pitchFamily="18" charset="-78"/>
              </a:rPr>
              <a:t>A total of 199,020 people participated in activities and/or services offered at the Family Resource Center</a:t>
            </a:r>
            <a:r>
              <a:rPr lang="en-US" sz="1600" b="1" dirty="0">
                <a:latin typeface="Adobe Arabic" pitchFamily="18" charset="-78"/>
                <a:cs typeface="Adobe Arabic" pitchFamily="18" charset="-78"/>
              </a:rPr>
              <a:t>.</a:t>
            </a:r>
            <a:endParaRPr lang="en-US" sz="1600" dirty="0">
              <a:latin typeface="Adobe Arabic" pitchFamily="18" charset="-78"/>
              <a:cs typeface="Adobe Arabic" pitchFamily="18" charset="-78"/>
            </a:endParaRPr>
          </a:p>
        </p:txBody>
      </p:sp>
      <p:sp>
        <p:nvSpPr>
          <p:cNvPr id="12" name="TextBox 11"/>
          <p:cNvSpPr txBox="1"/>
          <p:nvPr/>
        </p:nvSpPr>
        <p:spPr>
          <a:xfrm>
            <a:off x="287698" y="7277831"/>
            <a:ext cx="7325520" cy="264460"/>
          </a:xfrm>
          <a:prstGeom prst="rect">
            <a:avLst/>
          </a:prstGeom>
          <a:noFill/>
        </p:spPr>
        <p:txBody>
          <a:bodyPr wrap="square" lIns="101882" tIns="50941" rIns="101882" bIns="50941" rtlCol="0">
            <a:spAutoFit/>
          </a:bodyPr>
          <a:lstStyle/>
          <a:p>
            <a:r>
              <a:rPr lang="en-US" sz="1050" dirty="0">
                <a:latin typeface="Arial Narrow" panose="020B0606020202030204" pitchFamily="34" charset="0"/>
                <a:cs typeface="Adobe Arabic" pitchFamily="18" charset="-78"/>
              </a:rPr>
              <a:t>Funded by </a:t>
            </a:r>
            <a:r>
              <a:rPr lang="en-US" sz="1050" dirty="0" smtClean="0">
                <a:latin typeface="Arial Narrow" panose="020B0606020202030204" pitchFamily="34" charset="0"/>
                <a:cs typeface="Adobe Arabic" pitchFamily="18" charset="-78"/>
              </a:rPr>
              <a:t>County of Surry, fundraisers, </a:t>
            </a:r>
            <a:r>
              <a:rPr lang="en-US" sz="1050" dirty="0">
                <a:latin typeface="Arial Narrow" panose="020B0606020202030204" pitchFamily="34" charset="0"/>
                <a:cs typeface="Adobe Arabic" pitchFamily="18" charset="-78"/>
              </a:rPr>
              <a:t>community users, and occupant agencies/organizations</a:t>
            </a:r>
          </a:p>
        </p:txBody>
      </p:sp>
      <p:sp>
        <p:nvSpPr>
          <p:cNvPr id="4" name="TextBox 3"/>
          <p:cNvSpPr txBox="1"/>
          <p:nvPr/>
        </p:nvSpPr>
        <p:spPr>
          <a:xfrm>
            <a:off x="276291" y="2153328"/>
            <a:ext cx="3166836" cy="3785652"/>
          </a:xfrm>
          <a:prstGeom prst="rect">
            <a:avLst/>
          </a:prstGeom>
          <a:noFill/>
        </p:spPr>
        <p:txBody>
          <a:bodyPr wrap="square" rtlCol="0">
            <a:spAutoFit/>
          </a:bodyPr>
          <a:lstStyle/>
          <a:p>
            <a:r>
              <a:rPr lang="en-US" sz="1600" dirty="0" smtClean="0">
                <a:solidFill>
                  <a:srgbClr val="6B633D"/>
                </a:solidFill>
                <a:latin typeface="Adobe Arabic" pitchFamily="18" charset="-78"/>
                <a:cs typeface="Adobe Arabic" pitchFamily="18" charset="-78"/>
              </a:rPr>
              <a:t>2012-2013 FRC Facility Improvements</a:t>
            </a:r>
          </a:p>
          <a:p>
            <a:endParaRPr lang="en-US" sz="800" dirty="0" smtClean="0">
              <a:latin typeface="Adobe Arabic" pitchFamily="18" charset="-78"/>
              <a:cs typeface="Adobe Arabic" pitchFamily="18" charset="-78"/>
            </a:endParaRPr>
          </a:p>
          <a:p>
            <a:r>
              <a:rPr lang="en-US" sz="1600" dirty="0" smtClean="0">
                <a:solidFill>
                  <a:srgbClr val="6B633D"/>
                </a:solidFill>
                <a:latin typeface="Adobe Arabic" pitchFamily="18" charset="-78"/>
                <a:cs typeface="Adobe Arabic" pitchFamily="18" charset="-78"/>
              </a:rPr>
              <a:t>Upper Level</a:t>
            </a:r>
          </a:p>
          <a:p>
            <a:r>
              <a:rPr lang="en-US" sz="1600" dirty="0" smtClean="0">
                <a:latin typeface="Adobe Arabic" pitchFamily="18" charset="-78"/>
                <a:cs typeface="Adobe Arabic" pitchFamily="18" charset="-78"/>
              </a:rPr>
              <a:t>Remodeled one restroom</a:t>
            </a:r>
          </a:p>
          <a:p>
            <a:r>
              <a:rPr lang="en-US" sz="1600" dirty="0" smtClean="0">
                <a:latin typeface="Adobe Arabic" pitchFamily="18" charset="-78"/>
                <a:cs typeface="Adobe Arabic" pitchFamily="18" charset="-78"/>
              </a:rPr>
              <a:t>Added new carpet, paint, and lobby furniture</a:t>
            </a:r>
          </a:p>
          <a:p>
            <a:endParaRPr lang="en-US" sz="800" dirty="0">
              <a:latin typeface="Adobe Arabic" pitchFamily="18" charset="-78"/>
              <a:cs typeface="Adobe Arabic" pitchFamily="18" charset="-78"/>
            </a:endParaRPr>
          </a:p>
          <a:p>
            <a:r>
              <a:rPr lang="en-US" sz="1600" dirty="0" smtClean="0">
                <a:solidFill>
                  <a:srgbClr val="6B633D"/>
                </a:solidFill>
                <a:latin typeface="Adobe Arabic" pitchFamily="18" charset="-78"/>
                <a:cs typeface="Adobe Arabic" pitchFamily="18" charset="-78"/>
              </a:rPr>
              <a:t>Lower Level</a:t>
            </a:r>
          </a:p>
          <a:p>
            <a:r>
              <a:rPr lang="en-US" sz="1600" dirty="0" smtClean="0">
                <a:latin typeface="Adobe Arabic" pitchFamily="18" charset="-78"/>
                <a:cs typeface="Adobe Arabic" pitchFamily="18" charset="-78"/>
              </a:rPr>
              <a:t>New paint in cafeteria</a:t>
            </a:r>
          </a:p>
          <a:p>
            <a:r>
              <a:rPr lang="en-US" sz="1600" dirty="0" smtClean="0">
                <a:latin typeface="Adobe Arabic" pitchFamily="18" charset="-78"/>
                <a:cs typeface="Adobe Arabic" pitchFamily="18" charset="-78"/>
              </a:rPr>
              <a:t>Hallway and bathroom repainted</a:t>
            </a:r>
          </a:p>
          <a:p>
            <a:r>
              <a:rPr lang="en-US" sz="1600" dirty="0" smtClean="0">
                <a:latin typeface="Adobe Arabic" pitchFamily="18" charset="-78"/>
                <a:cs typeface="Adobe Arabic" pitchFamily="18" charset="-78"/>
              </a:rPr>
              <a:t>New fluorescent light fixtures</a:t>
            </a:r>
          </a:p>
          <a:p>
            <a:endParaRPr lang="en-US" sz="800" dirty="0">
              <a:latin typeface="Adobe Arabic" pitchFamily="18" charset="-78"/>
              <a:cs typeface="Adobe Arabic" pitchFamily="18" charset="-78"/>
            </a:endParaRPr>
          </a:p>
          <a:p>
            <a:r>
              <a:rPr lang="en-US" sz="1600" dirty="0" smtClean="0">
                <a:solidFill>
                  <a:srgbClr val="6B633D"/>
                </a:solidFill>
                <a:latin typeface="Adobe Arabic" pitchFamily="18" charset="-78"/>
                <a:cs typeface="Adobe Arabic" pitchFamily="18" charset="-78"/>
              </a:rPr>
              <a:t>Parking Lot/Safety Upgrades</a:t>
            </a:r>
          </a:p>
          <a:p>
            <a:r>
              <a:rPr lang="en-US" sz="1600" dirty="0" smtClean="0">
                <a:latin typeface="Adobe Arabic" pitchFamily="18" charset="-78"/>
                <a:cs typeface="Adobe Arabic" pitchFamily="18" charset="-78"/>
              </a:rPr>
              <a:t>New signs, striping, and concrete curbs</a:t>
            </a:r>
          </a:p>
          <a:p>
            <a:endParaRPr lang="en-US" sz="800" dirty="0">
              <a:latin typeface="Adobe Arabic" pitchFamily="18" charset="-78"/>
              <a:cs typeface="Adobe Arabic" pitchFamily="18" charset="-78"/>
            </a:endParaRPr>
          </a:p>
          <a:p>
            <a:r>
              <a:rPr lang="en-US" sz="1600" dirty="0" smtClean="0">
                <a:solidFill>
                  <a:srgbClr val="6B633D"/>
                </a:solidFill>
                <a:latin typeface="Adobe Arabic" pitchFamily="18" charset="-78"/>
                <a:cs typeface="Adobe Arabic" pitchFamily="18" charset="-78"/>
              </a:rPr>
              <a:t>Outside</a:t>
            </a:r>
          </a:p>
          <a:p>
            <a:r>
              <a:rPr lang="en-US" sz="1600" dirty="0" smtClean="0">
                <a:latin typeface="Adobe Arabic" pitchFamily="18" charset="-78"/>
                <a:cs typeface="Adobe Arabic" pitchFamily="18" charset="-78"/>
              </a:rPr>
              <a:t>Replaced decayed facial boards</a:t>
            </a:r>
          </a:p>
          <a:p>
            <a:r>
              <a:rPr lang="en-US" sz="1600" dirty="0" smtClean="0">
                <a:latin typeface="Adobe Arabic" pitchFamily="18" charset="-78"/>
                <a:cs typeface="Adobe Arabic" pitchFamily="18" charset="-78"/>
              </a:rPr>
              <a:t>Landscaping improvements</a:t>
            </a:r>
            <a:endParaRPr lang="en-US" sz="2400" i="1" dirty="0" smtClean="0">
              <a:latin typeface="Adobe Arabic" pitchFamily="18" charset="-78"/>
              <a:cs typeface="Adobe Arabic" pitchFamily="18" charset="-78"/>
            </a:endParaRPr>
          </a:p>
        </p:txBody>
      </p:sp>
      <p:sp>
        <p:nvSpPr>
          <p:cNvPr id="5" name="TextBox 4"/>
          <p:cNvSpPr txBox="1"/>
          <p:nvPr/>
        </p:nvSpPr>
        <p:spPr>
          <a:xfrm>
            <a:off x="3939050" y="2153328"/>
            <a:ext cx="3396945" cy="4524315"/>
          </a:xfrm>
          <a:prstGeom prst="rect">
            <a:avLst/>
          </a:prstGeom>
          <a:noFill/>
        </p:spPr>
        <p:txBody>
          <a:bodyPr wrap="square" rtlCol="0">
            <a:spAutoFit/>
          </a:bodyPr>
          <a:lstStyle/>
          <a:p>
            <a:r>
              <a:rPr lang="en-US" sz="1600" i="1" dirty="0" smtClean="0">
                <a:solidFill>
                  <a:srgbClr val="6B633D"/>
                </a:solidFill>
                <a:latin typeface="Adobe Arabic" pitchFamily="18" charset="-78"/>
                <a:cs typeface="Adobe Arabic" pitchFamily="18" charset="-78"/>
              </a:rPr>
              <a:t>Current Occupants</a:t>
            </a:r>
          </a:p>
          <a:p>
            <a:r>
              <a:rPr lang="en-US" sz="1600" i="1" dirty="0" smtClean="0">
                <a:latin typeface="Adobe Arabic" pitchFamily="18" charset="-78"/>
                <a:cs typeface="Adobe Arabic" pitchFamily="18" charset="-78"/>
              </a:rPr>
              <a:t>YVEDDI Public Transportation</a:t>
            </a:r>
          </a:p>
          <a:p>
            <a:r>
              <a:rPr lang="en-US" sz="1600" i="1" dirty="0" smtClean="0">
                <a:latin typeface="Adobe Arabic" pitchFamily="18" charset="-78"/>
                <a:cs typeface="Adobe Arabic" pitchFamily="18" charset="-78"/>
              </a:rPr>
              <a:t>YVEDDI Community Services Block Grant Program</a:t>
            </a:r>
          </a:p>
          <a:p>
            <a:r>
              <a:rPr lang="en-US" sz="1600" i="1" dirty="0" smtClean="0">
                <a:latin typeface="Adobe Arabic" pitchFamily="18" charset="-78"/>
                <a:cs typeface="Adobe Arabic" pitchFamily="18" charset="-78"/>
              </a:rPr>
              <a:t>YVEDDI Senior Enrichment Program</a:t>
            </a:r>
          </a:p>
          <a:p>
            <a:r>
              <a:rPr lang="en-US" sz="1600" i="1" dirty="0" smtClean="0">
                <a:latin typeface="Adobe Arabic" pitchFamily="18" charset="-78"/>
                <a:cs typeface="Adobe Arabic" pitchFamily="18" charset="-78"/>
              </a:rPr>
              <a:t>YVEDDI RSVP</a:t>
            </a:r>
          </a:p>
          <a:p>
            <a:r>
              <a:rPr lang="en-US" sz="1600" i="1" dirty="0" smtClean="0">
                <a:latin typeface="Adobe Arabic" pitchFamily="18" charset="-78"/>
                <a:cs typeface="Adobe Arabic" pitchFamily="18" charset="-78"/>
              </a:rPr>
              <a:t>YVEDDI Head Start</a:t>
            </a:r>
          </a:p>
          <a:p>
            <a:r>
              <a:rPr lang="en-US" sz="1600" i="1" dirty="0" smtClean="0">
                <a:latin typeface="Adobe Arabic" pitchFamily="18" charset="-78"/>
                <a:cs typeface="Adobe Arabic" pitchFamily="18" charset="-78"/>
              </a:rPr>
              <a:t>YVEDDI Senior Center</a:t>
            </a:r>
          </a:p>
          <a:p>
            <a:r>
              <a:rPr lang="en-US" sz="1600" i="1" dirty="0" smtClean="0">
                <a:latin typeface="Adobe Arabic" pitchFamily="18" charset="-78"/>
                <a:cs typeface="Adobe Arabic" pitchFamily="18" charset="-78"/>
              </a:rPr>
              <a:t>J. J. Jones Alumni</a:t>
            </a:r>
          </a:p>
          <a:p>
            <a:r>
              <a:rPr lang="en-US" sz="1600" i="1" dirty="0" smtClean="0">
                <a:latin typeface="Adobe Arabic" pitchFamily="18" charset="-78"/>
                <a:cs typeface="Adobe Arabic" pitchFamily="18" charset="-78"/>
              </a:rPr>
              <a:t>LIFESPAN</a:t>
            </a:r>
          </a:p>
          <a:p>
            <a:r>
              <a:rPr lang="en-US" sz="1600" i="1" dirty="0" smtClean="0">
                <a:latin typeface="Adobe Arabic" pitchFamily="18" charset="-78"/>
                <a:cs typeface="Adobe Arabic" pitchFamily="18" charset="-78"/>
              </a:rPr>
              <a:t>Workforce Investment Act</a:t>
            </a:r>
          </a:p>
          <a:p>
            <a:r>
              <a:rPr lang="en-US" sz="1600" i="1" dirty="0" smtClean="0">
                <a:latin typeface="Adobe Arabic" pitchFamily="18" charset="-78"/>
                <a:cs typeface="Adobe Arabic" pitchFamily="18" charset="-78"/>
              </a:rPr>
              <a:t>Yokefellow Ministries</a:t>
            </a:r>
          </a:p>
          <a:p>
            <a:r>
              <a:rPr lang="en-US" sz="1600" i="1" dirty="0" smtClean="0">
                <a:latin typeface="Adobe Arabic" pitchFamily="18" charset="-78"/>
                <a:cs typeface="Adobe Arabic" pitchFamily="18" charset="-78"/>
              </a:rPr>
              <a:t>Surry Community College</a:t>
            </a:r>
          </a:p>
          <a:p>
            <a:r>
              <a:rPr lang="en-US" sz="1600" i="1" dirty="0" smtClean="0">
                <a:latin typeface="Adobe Arabic" pitchFamily="18" charset="-78"/>
                <a:cs typeface="Adobe Arabic" pitchFamily="18" charset="-78"/>
              </a:rPr>
              <a:t>ESL Preschool</a:t>
            </a:r>
          </a:p>
          <a:p>
            <a:r>
              <a:rPr lang="en-US" sz="1600" i="1" dirty="0" smtClean="0">
                <a:latin typeface="Adobe Arabic" pitchFamily="18" charset="-78"/>
                <a:cs typeface="Adobe Arabic" pitchFamily="18" charset="-78"/>
              </a:rPr>
              <a:t>Surry ARC</a:t>
            </a:r>
            <a:endParaRPr lang="en-US" sz="1600" i="1" dirty="0">
              <a:latin typeface="Adobe Arabic" pitchFamily="18" charset="-78"/>
              <a:cs typeface="Adobe Arabic" pitchFamily="18" charset="-78"/>
            </a:endParaRPr>
          </a:p>
          <a:p>
            <a:endParaRPr lang="en-US" sz="1600" i="1" dirty="0" smtClean="0">
              <a:latin typeface="Adobe Arabic" pitchFamily="18" charset="-78"/>
              <a:cs typeface="Adobe Arabic" pitchFamily="18" charset="-78"/>
            </a:endParaRPr>
          </a:p>
          <a:p>
            <a:r>
              <a:rPr lang="en-US" sz="1600" i="1" dirty="0" smtClean="0">
                <a:latin typeface="Adobe Arabic" pitchFamily="18" charset="-78"/>
                <a:cs typeface="Adobe Arabic" pitchFamily="18" charset="-78"/>
              </a:rPr>
              <a:t>We are pleased to welcome our newest occupant, Grace’s Closet, which will be providing free clothing and shoes to the community.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997" y="3468814"/>
            <a:ext cx="2852751" cy="21395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093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2" name="Rectangle 1"/>
          <p:cNvSpPr/>
          <p:nvPr/>
        </p:nvSpPr>
        <p:spPr>
          <a:xfrm>
            <a:off x="-1" y="0"/>
            <a:ext cx="7638098"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3657600" y="304800"/>
            <a:ext cx="3831527" cy="723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r>
              <a:rPr lang="en-US" sz="1600" dirty="0">
                <a:solidFill>
                  <a:srgbClr val="6B633D"/>
                </a:solidFill>
                <a:latin typeface="Adobe Arabic" pitchFamily="18" charset="-78"/>
                <a:cs typeface="Adobe Arabic" pitchFamily="18" charset="-78"/>
              </a:rPr>
              <a:t>YVEDDI Public Transportation </a:t>
            </a:r>
            <a:r>
              <a:rPr lang="en-US" sz="1600" dirty="0">
                <a:solidFill>
                  <a:schemeClr val="tx1"/>
                </a:solidFill>
                <a:latin typeface="Adobe Arabic" pitchFamily="18" charset="-78"/>
                <a:cs typeface="Adobe Arabic" pitchFamily="18" charset="-78"/>
              </a:rPr>
              <a:t>is a regional transportation system providing a variety of transit services and programs to groups and individuals in Davie, Stokes, </a:t>
            </a:r>
            <a:r>
              <a:rPr lang="en-US" sz="1600" dirty="0" smtClean="0">
                <a:solidFill>
                  <a:schemeClr val="tx1"/>
                </a:solidFill>
                <a:latin typeface="Adobe Arabic" pitchFamily="18" charset="-78"/>
                <a:cs typeface="Adobe Arabic" pitchFamily="18" charset="-78"/>
              </a:rPr>
              <a:t>Surry, </a:t>
            </a:r>
            <a:r>
              <a:rPr lang="en-US" sz="1600" dirty="0">
                <a:solidFill>
                  <a:schemeClr val="tx1"/>
                </a:solidFill>
                <a:latin typeface="Adobe Arabic" pitchFamily="18" charset="-78"/>
                <a:cs typeface="Adobe Arabic" pitchFamily="18" charset="-78"/>
              </a:rPr>
              <a:t>and Yadkin Counties.  </a:t>
            </a:r>
          </a:p>
          <a:p>
            <a:r>
              <a:rPr lang="en-US" sz="1600" dirty="0">
                <a:solidFill>
                  <a:schemeClr val="tx1"/>
                </a:solidFill>
                <a:latin typeface="Adobe Arabic" pitchFamily="18" charset="-78"/>
                <a:cs typeface="Adobe Arabic" pitchFamily="18" charset="-78"/>
              </a:rPr>
              <a:t> </a:t>
            </a:r>
          </a:p>
          <a:p>
            <a:r>
              <a:rPr lang="en-US" sz="1600" dirty="0">
                <a:solidFill>
                  <a:schemeClr val="tx1"/>
                </a:solidFill>
                <a:latin typeface="Adobe Arabic" pitchFamily="18" charset="-78"/>
                <a:cs typeface="Adobe Arabic" pitchFamily="18" charset="-78"/>
              </a:rPr>
              <a:t>Some of the types of trips provided </a:t>
            </a:r>
            <a:r>
              <a:rPr lang="en-US" sz="1600" dirty="0" smtClean="0">
                <a:solidFill>
                  <a:schemeClr val="tx1"/>
                </a:solidFill>
                <a:latin typeface="Adobe Arabic" pitchFamily="18" charset="-78"/>
                <a:cs typeface="Adobe Arabic" pitchFamily="18" charset="-78"/>
              </a:rPr>
              <a:t>are: congregate nutrition</a:t>
            </a:r>
            <a:r>
              <a:rPr lang="en-US" sz="1600" dirty="0">
                <a:solidFill>
                  <a:schemeClr val="tx1"/>
                </a:solidFill>
                <a:latin typeface="Adobe Arabic" pitchFamily="18" charset="-78"/>
                <a:cs typeface="Adobe Arabic" pitchFamily="18" charset="-78"/>
              </a:rPr>
              <a:t>, </a:t>
            </a:r>
            <a:r>
              <a:rPr lang="en-US" sz="1600" dirty="0" smtClean="0">
                <a:solidFill>
                  <a:schemeClr val="tx1"/>
                </a:solidFill>
                <a:latin typeface="Adobe Arabic" pitchFamily="18" charset="-78"/>
                <a:cs typeface="Adobe Arabic" pitchFamily="18" charset="-78"/>
              </a:rPr>
              <a:t>special </a:t>
            </a:r>
            <a:r>
              <a:rPr lang="en-US" sz="1600" dirty="0">
                <a:solidFill>
                  <a:schemeClr val="tx1"/>
                </a:solidFill>
                <a:latin typeface="Adobe Arabic" pitchFamily="18" charset="-78"/>
                <a:cs typeface="Adobe Arabic" pitchFamily="18" charset="-78"/>
              </a:rPr>
              <a:t>e</a:t>
            </a:r>
            <a:r>
              <a:rPr lang="en-US" sz="1600" dirty="0" smtClean="0">
                <a:solidFill>
                  <a:schemeClr val="tx1"/>
                </a:solidFill>
                <a:latin typeface="Adobe Arabic" pitchFamily="18" charset="-78"/>
                <a:cs typeface="Adobe Arabic" pitchFamily="18" charset="-78"/>
              </a:rPr>
              <a:t>vents</a:t>
            </a:r>
            <a:r>
              <a:rPr lang="en-US" sz="1600" dirty="0">
                <a:solidFill>
                  <a:schemeClr val="tx1"/>
                </a:solidFill>
                <a:latin typeface="Adobe Arabic" pitchFamily="18" charset="-78"/>
                <a:cs typeface="Adobe Arabic" pitchFamily="18" charset="-78"/>
              </a:rPr>
              <a:t>, and </a:t>
            </a:r>
            <a:r>
              <a:rPr lang="en-US" sz="1600" dirty="0" smtClean="0">
                <a:solidFill>
                  <a:schemeClr val="tx1"/>
                </a:solidFill>
                <a:latin typeface="Adobe Arabic" pitchFamily="18" charset="-78"/>
                <a:cs typeface="Adobe Arabic" pitchFamily="18" charset="-78"/>
              </a:rPr>
              <a:t>youth activities</a:t>
            </a:r>
            <a:r>
              <a:rPr lang="en-US" sz="1600" dirty="0">
                <a:solidFill>
                  <a:schemeClr val="tx1"/>
                </a:solidFill>
                <a:latin typeface="Adobe Arabic" pitchFamily="18" charset="-78"/>
                <a:cs typeface="Adobe Arabic" pitchFamily="18" charset="-78"/>
              </a:rPr>
              <a:t>.  Contracted </a:t>
            </a:r>
            <a:r>
              <a:rPr lang="en-US" sz="1600" dirty="0" smtClean="0">
                <a:solidFill>
                  <a:schemeClr val="tx1"/>
                </a:solidFill>
                <a:latin typeface="Adobe Arabic" pitchFamily="18" charset="-78"/>
                <a:cs typeface="Adobe Arabic" pitchFamily="18" charset="-78"/>
              </a:rPr>
              <a:t>services </a:t>
            </a:r>
            <a:r>
              <a:rPr lang="en-US" sz="1600" dirty="0">
                <a:solidFill>
                  <a:schemeClr val="tx1"/>
                </a:solidFill>
                <a:latin typeface="Adobe Arabic" pitchFamily="18" charset="-78"/>
                <a:cs typeface="Adobe Arabic" pitchFamily="18" charset="-78"/>
              </a:rPr>
              <a:t>are available for elementary, developmental and preschool </a:t>
            </a:r>
            <a:r>
              <a:rPr lang="en-US" sz="1600" dirty="0" smtClean="0">
                <a:solidFill>
                  <a:schemeClr val="tx1"/>
                </a:solidFill>
                <a:latin typeface="Adobe Arabic" pitchFamily="18" charset="-78"/>
                <a:cs typeface="Adobe Arabic" pitchFamily="18" charset="-78"/>
              </a:rPr>
              <a:t>transportation; </a:t>
            </a:r>
            <a:r>
              <a:rPr lang="en-US" sz="1600" dirty="0">
                <a:solidFill>
                  <a:schemeClr val="tx1"/>
                </a:solidFill>
                <a:latin typeface="Adobe Arabic" pitchFamily="18" charset="-78"/>
                <a:cs typeface="Adobe Arabic" pitchFamily="18" charset="-78"/>
              </a:rPr>
              <a:t>trips for medical </a:t>
            </a:r>
            <a:r>
              <a:rPr lang="en-US" sz="1600" dirty="0" smtClean="0">
                <a:solidFill>
                  <a:schemeClr val="tx1"/>
                </a:solidFill>
                <a:latin typeface="Adobe Arabic" pitchFamily="18" charset="-78"/>
                <a:cs typeface="Adobe Arabic" pitchFamily="18" charset="-78"/>
              </a:rPr>
              <a:t>services; shopping for </a:t>
            </a:r>
            <a:r>
              <a:rPr lang="en-US" sz="1600" dirty="0">
                <a:solidFill>
                  <a:schemeClr val="tx1"/>
                </a:solidFill>
                <a:latin typeface="Adobe Arabic" pitchFamily="18" charset="-78"/>
                <a:cs typeface="Adobe Arabic" pitchFamily="18" charset="-78"/>
              </a:rPr>
              <a:t>daily living </a:t>
            </a:r>
            <a:r>
              <a:rPr lang="en-US" sz="1600" dirty="0" smtClean="0">
                <a:solidFill>
                  <a:schemeClr val="tx1"/>
                </a:solidFill>
                <a:latin typeface="Adobe Arabic" pitchFamily="18" charset="-78"/>
                <a:cs typeface="Adobe Arabic" pitchFamily="18" charset="-78"/>
              </a:rPr>
              <a:t>supplies; and transportation to </a:t>
            </a:r>
            <a:r>
              <a:rPr lang="en-US" sz="1600" dirty="0">
                <a:solidFill>
                  <a:schemeClr val="tx1"/>
                </a:solidFill>
                <a:latin typeface="Adobe Arabic" pitchFamily="18" charset="-78"/>
                <a:cs typeface="Adobe Arabic" pitchFamily="18" charset="-78"/>
              </a:rPr>
              <a:t>work.  Services are available to </a:t>
            </a:r>
            <a:r>
              <a:rPr lang="en-US" sz="1600" dirty="0" smtClean="0">
                <a:solidFill>
                  <a:schemeClr val="tx1"/>
                </a:solidFill>
                <a:latin typeface="Adobe Arabic" pitchFamily="18" charset="-78"/>
                <a:cs typeface="Adobe Arabic" pitchFamily="18" charset="-78"/>
              </a:rPr>
              <a:t>people with </a:t>
            </a:r>
            <a:r>
              <a:rPr lang="en-US" sz="1600" dirty="0">
                <a:solidFill>
                  <a:schemeClr val="tx1"/>
                </a:solidFill>
                <a:latin typeface="Adobe Arabic" pitchFamily="18" charset="-78"/>
                <a:cs typeface="Adobe Arabic" pitchFamily="18" charset="-78"/>
              </a:rPr>
              <a:t>transportation </a:t>
            </a:r>
            <a:r>
              <a:rPr lang="en-US" sz="1600" dirty="0" smtClean="0">
                <a:solidFill>
                  <a:schemeClr val="tx1"/>
                </a:solidFill>
                <a:latin typeface="Adobe Arabic" pitchFamily="18" charset="-78"/>
                <a:cs typeface="Adobe Arabic" pitchFamily="18" charset="-78"/>
              </a:rPr>
              <a:t>challenges, including </a:t>
            </a:r>
            <a:r>
              <a:rPr lang="en-US" sz="1600" dirty="0">
                <a:solidFill>
                  <a:schemeClr val="tx1"/>
                </a:solidFill>
                <a:latin typeface="Adobe Arabic" pitchFamily="18" charset="-78"/>
                <a:cs typeface="Adobe Arabic" pitchFamily="18" charset="-78"/>
              </a:rPr>
              <a:t>the elderly and disabled, </a:t>
            </a:r>
            <a:r>
              <a:rPr lang="en-US" sz="1600" dirty="0" smtClean="0">
                <a:solidFill>
                  <a:schemeClr val="tx1"/>
                </a:solidFill>
                <a:latin typeface="Adobe Arabic" pitchFamily="18" charset="-78"/>
                <a:cs typeface="Adobe Arabic" pitchFamily="18" charset="-78"/>
              </a:rPr>
              <a:t>veterans, </a:t>
            </a:r>
            <a:r>
              <a:rPr lang="en-US" sz="1600" dirty="0">
                <a:solidFill>
                  <a:schemeClr val="tx1"/>
                </a:solidFill>
                <a:latin typeface="Adobe Arabic" pitchFamily="18" charset="-78"/>
                <a:cs typeface="Adobe Arabic" pitchFamily="18" charset="-78"/>
              </a:rPr>
              <a:t>and others.  We also operate a </a:t>
            </a:r>
            <a:r>
              <a:rPr lang="en-US" sz="1600" dirty="0" smtClean="0">
                <a:solidFill>
                  <a:schemeClr val="tx1"/>
                </a:solidFill>
                <a:latin typeface="Adobe Arabic" pitchFamily="18" charset="-78"/>
                <a:cs typeface="Adobe Arabic" pitchFamily="18" charset="-78"/>
              </a:rPr>
              <a:t>rural </a:t>
            </a:r>
            <a:r>
              <a:rPr lang="en-US" sz="1600" dirty="0">
                <a:solidFill>
                  <a:schemeClr val="tx1"/>
                </a:solidFill>
                <a:latin typeface="Adobe Arabic" pitchFamily="18" charset="-78"/>
                <a:cs typeface="Adobe Arabic" pitchFamily="18" charset="-78"/>
              </a:rPr>
              <a:t>g</a:t>
            </a:r>
            <a:r>
              <a:rPr lang="en-US" sz="1600" dirty="0" smtClean="0">
                <a:solidFill>
                  <a:schemeClr val="tx1"/>
                </a:solidFill>
                <a:latin typeface="Adobe Arabic" pitchFamily="18" charset="-78"/>
                <a:cs typeface="Adobe Arabic" pitchFamily="18" charset="-78"/>
              </a:rPr>
              <a:t>eneral </a:t>
            </a:r>
            <a:r>
              <a:rPr lang="en-US" sz="1600" dirty="0">
                <a:solidFill>
                  <a:schemeClr val="tx1"/>
                </a:solidFill>
                <a:latin typeface="Adobe Arabic" pitchFamily="18" charset="-78"/>
                <a:cs typeface="Adobe Arabic" pitchFamily="18" charset="-78"/>
              </a:rPr>
              <a:t>p</a:t>
            </a:r>
            <a:r>
              <a:rPr lang="en-US" sz="1600" dirty="0" smtClean="0">
                <a:solidFill>
                  <a:schemeClr val="tx1"/>
                </a:solidFill>
                <a:latin typeface="Adobe Arabic" pitchFamily="18" charset="-78"/>
                <a:cs typeface="Adobe Arabic" pitchFamily="18" charset="-78"/>
              </a:rPr>
              <a:t>ublic </a:t>
            </a:r>
            <a:r>
              <a:rPr lang="en-US" sz="1600" dirty="0">
                <a:solidFill>
                  <a:schemeClr val="tx1"/>
                </a:solidFill>
                <a:latin typeface="Adobe Arabic" pitchFamily="18" charset="-78"/>
                <a:cs typeface="Adobe Arabic" pitchFamily="18" charset="-78"/>
              </a:rPr>
              <a:t>program for a small fee as funding and vehicles are available.     </a:t>
            </a:r>
          </a:p>
          <a:p>
            <a:r>
              <a:rPr lang="en-US" sz="1600" dirty="0">
                <a:solidFill>
                  <a:schemeClr val="tx1"/>
                </a:solidFill>
                <a:latin typeface="Adobe Arabic" pitchFamily="18" charset="-78"/>
                <a:cs typeface="Adobe Arabic" pitchFamily="18" charset="-78"/>
              </a:rPr>
              <a:t> </a:t>
            </a:r>
          </a:p>
          <a:p>
            <a:r>
              <a:rPr lang="en-US" sz="1600" dirty="0">
                <a:solidFill>
                  <a:schemeClr val="tx1"/>
                </a:solidFill>
                <a:latin typeface="Adobe Arabic" pitchFamily="18" charset="-78"/>
                <a:cs typeface="Adobe Arabic" pitchFamily="18" charset="-78"/>
              </a:rPr>
              <a:t>To improve service delivery and help manage its more than 800 trips per day, YVEDDI’s transportation program </a:t>
            </a:r>
            <a:r>
              <a:rPr lang="en-US" sz="1600" dirty="0" smtClean="0">
                <a:solidFill>
                  <a:schemeClr val="tx1"/>
                </a:solidFill>
                <a:latin typeface="Adobe Arabic" pitchFamily="18" charset="-78"/>
                <a:cs typeface="Adobe Arabic" pitchFamily="18" charset="-78"/>
              </a:rPr>
              <a:t>applied for and received a grant </a:t>
            </a:r>
            <a:r>
              <a:rPr lang="en-US" sz="1600" dirty="0">
                <a:solidFill>
                  <a:schemeClr val="tx1"/>
                </a:solidFill>
                <a:latin typeface="Adobe Arabic" pitchFamily="18" charset="-78"/>
                <a:cs typeface="Adobe Arabic" pitchFamily="18" charset="-78"/>
              </a:rPr>
              <a:t>to install advanced scheduling software in April 2013.  Operating with a consolidated, centralized scheduling system allows </a:t>
            </a:r>
            <a:r>
              <a:rPr lang="en-US" sz="1600" dirty="0" smtClean="0">
                <a:solidFill>
                  <a:schemeClr val="tx1"/>
                </a:solidFill>
                <a:latin typeface="Adobe Arabic" pitchFamily="18" charset="-78"/>
                <a:cs typeface="Adobe Arabic" pitchFamily="18" charset="-78"/>
              </a:rPr>
              <a:t>the department </a:t>
            </a:r>
            <a:r>
              <a:rPr lang="en-US" sz="1600" dirty="0">
                <a:solidFill>
                  <a:schemeClr val="tx1"/>
                </a:solidFill>
                <a:latin typeface="Adobe Arabic" pitchFamily="18" charset="-78"/>
                <a:cs typeface="Adobe Arabic" pitchFamily="18" charset="-78"/>
              </a:rPr>
              <a:t>to provide the most trips possible with the drivers and vehicles </a:t>
            </a:r>
            <a:r>
              <a:rPr lang="en-US" sz="1600" dirty="0" smtClean="0">
                <a:solidFill>
                  <a:schemeClr val="tx1"/>
                </a:solidFill>
                <a:latin typeface="Adobe Arabic" pitchFamily="18" charset="-78"/>
                <a:cs typeface="Adobe Arabic" pitchFamily="18" charset="-78"/>
              </a:rPr>
              <a:t>available </a:t>
            </a:r>
            <a:r>
              <a:rPr lang="en-US" sz="1600" dirty="0">
                <a:solidFill>
                  <a:schemeClr val="tx1"/>
                </a:solidFill>
                <a:latin typeface="Adobe Arabic" pitchFamily="18" charset="-78"/>
                <a:cs typeface="Adobe Arabic" pitchFamily="18" charset="-78"/>
              </a:rPr>
              <a:t>and </a:t>
            </a:r>
            <a:r>
              <a:rPr lang="en-US" sz="1600" dirty="0" smtClean="0">
                <a:solidFill>
                  <a:schemeClr val="tx1"/>
                </a:solidFill>
                <a:latin typeface="Adobe Arabic" pitchFamily="18" charset="-78"/>
                <a:cs typeface="Adobe Arabic" pitchFamily="18" charset="-78"/>
              </a:rPr>
              <a:t>gives transportation employees the </a:t>
            </a:r>
            <a:r>
              <a:rPr lang="en-US" sz="1600" dirty="0">
                <a:solidFill>
                  <a:schemeClr val="tx1"/>
                </a:solidFill>
                <a:latin typeface="Adobe Arabic" pitchFamily="18" charset="-78"/>
                <a:cs typeface="Adobe Arabic" pitchFamily="18" charset="-78"/>
              </a:rPr>
              <a:t>ability to generate computerized data </a:t>
            </a:r>
            <a:r>
              <a:rPr lang="en-US" sz="1600" dirty="0" smtClean="0">
                <a:solidFill>
                  <a:schemeClr val="tx1"/>
                </a:solidFill>
                <a:latin typeface="Adobe Arabic" pitchFamily="18" charset="-78"/>
                <a:cs typeface="Adobe Arabic" pitchFamily="18" charset="-78"/>
              </a:rPr>
              <a:t>for service </a:t>
            </a:r>
            <a:r>
              <a:rPr lang="en-US" sz="1600" dirty="0">
                <a:solidFill>
                  <a:schemeClr val="tx1"/>
                </a:solidFill>
                <a:latin typeface="Adobe Arabic" pitchFamily="18" charset="-78"/>
                <a:cs typeface="Adobe Arabic" pitchFamily="18" charset="-78"/>
              </a:rPr>
              <a:t>planning and reports for grantors.  When fully implemented with onboard computers, </a:t>
            </a:r>
            <a:r>
              <a:rPr lang="en-US" sz="1600" dirty="0" smtClean="0">
                <a:solidFill>
                  <a:schemeClr val="tx1"/>
                </a:solidFill>
                <a:latin typeface="Adobe Arabic" pitchFamily="18" charset="-78"/>
                <a:cs typeface="Adobe Arabic" pitchFamily="18" charset="-78"/>
              </a:rPr>
              <a:t>the system will lower expenses while providing more </a:t>
            </a:r>
            <a:r>
              <a:rPr lang="en-US" sz="1600" dirty="0">
                <a:solidFill>
                  <a:schemeClr val="tx1"/>
                </a:solidFill>
                <a:latin typeface="Adobe Arabic" pitchFamily="18" charset="-78"/>
                <a:cs typeface="Adobe Arabic" pitchFamily="18" charset="-78"/>
              </a:rPr>
              <a:t>trips per day for our citizens.</a:t>
            </a:r>
          </a:p>
        </p:txBody>
      </p:sp>
      <p:sp>
        <p:nvSpPr>
          <p:cNvPr id="3" name="Text Box 1"/>
          <p:cNvSpPr txBox="1">
            <a:spLocks noChangeArrowheads="1"/>
          </p:cNvSpPr>
          <p:nvPr/>
        </p:nvSpPr>
        <p:spPr bwMode="auto">
          <a:xfrm>
            <a:off x="10393681" y="52205"/>
            <a:ext cx="5369719" cy="863267"/>
          </a:xfrm>
          <a:prstGeom prst="rect">
            <a:avLst/>
          </a:prstGeom>
          <a:noFill/>
          <a:ln>
            <a:noFill/>
          </a:ln>
          <a:effectLst/>
          <a:extLst>
            <a:ext uri="{909E8E84-426E-40DD-AFC4-6F175D3DCCD1}">
              <a14:hiddenFill xmlns:a14="http://schemas.microsoft.com/office/drawing/2010/main">
                <a:solidFill>
                  <a:srgbClr val="F8F1E6"/>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434E67"/>
                  </a:outerShdw>
                </a:effectLst>
              </a14:hiddenEffects>
            </a:ext>
          </a:extLst>
        </p:spPr>
        <p:txBody>
          <a:bodyPr vert="horz" wrap="square" lIns="40753" tIns="40753" rIns="40753" bIns="40753" numCol="1" anchor="t" anchorCtr="0" compatLnSpc="1">
            <a:prstTxWarp prst="textNoShape">
              <a:avLst/>
            </a:prstTxWarp>
          </a:bodyPr>
          <a:lstStyle/>
          <a:p>
            <a:pPr algn="ctr" fontAlgn="base">
              <a:spcBef>
                <a:spcPct val="0"/>
              </a:spcBef>
              <a:spcAft>
                <a:spcPct val="0"/>
              </a:spcAft>
            </a:pPr>
            <a:endParaRPr lang="en-US" altLang="en-US" dirty="0">
              <a:latin typeface="Adobe Arabic" pitchFamily="18" charset="-78"/>
              <a:cs typeface="Adobe Arabic" pitchFamily="18" charset="-78"/>
            </a:endParaRPr>
          </a:p>
        </p:txBody>
      </p:sp>
      <p:pic>
        <p:nvPicPr>
          <p:cNvPr id="1026" name="Picture 2"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5827" y="119173202"/>
            <a:ext cx="17090548" cy="2574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38067" y="116845080"/>
            <a:ext cx="11726068" cy="1766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4" name="Picture 10" descr="lift v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13"/>
          <a:stretch/>
        </p:blipFill>
        <p:spPr bwMode="auto">
          <a:xfrm>
            <a:off x="502921" y="890071"/>
            <a:ext cx="3029520" cy="5826659"/>
          </a:xfrm>
          <a:prstGeom prst="rect">
            <a:avLst/>
          </a:prstGeom>
          <a:noFill/>
          <a:ln>
            <a:noFill/>
          </a:ln>
          <a:effectLst>
            <a:outerShdw dist="35921" dir="2700000" algn="ctr" rotWithShape="0">
              <a:srgbClr val="EEECE1"/>
            </a:outerShdw>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TextBox 12"/>
          <p:cNvSpPr txBox="1"/>
          <p:nvPr/>
        </p:nvSpPr>
        <p:spPr>
          <a:xfrm>
            <a:off x="7822540" y="450217"/>
            <a:ext cx="2007259" cy="2595867"/>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Public Transportation</a:t>
            </a:r>
          </a:p>
          <a:p>
            <a:pPr lvl="0" algn="ctr" fontAlgn="base">
              <a:spcBef>
                <a:spcPct val="0"/>
              </a:spcBef>
              <a:spcAft>
                <a:spcPct val="0"/>
              </a:spcAft>
            </a:pPr>
            <a:endParaRPr lang="en-US" altLang="en-US" sz="1800" dirty="0">
              <a:solidFill>
                <a:srgbClr val="212120"/>
              </a:solidFill>
              <a:latin typeface="Adobe Arabic" pitchFamily="18" charset="-78"/>
              <a:cs typeface="Adobe Arabic" pitchFamily="18" charset="-78"/>
            </a:endParaRPr>
          </a:p>
          <a:p>
            <a:pPr lvl="0" algn="ctr" fontAlgn="base">
              <a:spcBef>
                <a:spcPct val="0"/>
              </a:spcBef>
              <a:spcAft>
                <a:spcPct val="0"/>
              </a:spcAft>
            </a:pPr>
            <a:r>
              <a:rPr lang="en-US" altLang="en-US" sz="1800" dirty="0">
                <a:solidFill>
                  <a:srgbClr val="212120"/>
                </a:solidFill>
                <a:latin typeface="Adobe Arabic" pitchFamily="18" charset="-78"/>
                <a:cs typeface="Adobe Arabic" pitchFamily="18" charset="-78"/>
              </a:rPr>
              <a:t>Mission </a:t>
            </a:r>
            <a:r>
              <a:rPr lang="en-US" altLang="en-US" sz="1800" dirty="0" smtClean="0">
                <a:solidFill>
                  <a:srgbClr val="212120"/>
                </a:solidFill>
                <a:latin typeface="Adobe Arabic" pitchFamily="18" charset="-78"/>
                <a:cs typeface="Adobe Arabic" pitchFamily="18" charset="-78"/>
              </a:rPr>
              <a:t>Statement:</a:t>
            </a:r>
            <a:endParaRPr lang="en-US" altLang="en-US" sz="1800" dirty="0">
              <a:solidFill>
                <a:srgbClr val="212120"/>
              </a:solidFill>
              <a:latin typeface="Adobe Arabic" pitchFamily="18" charset="-78"/>
              <a:cs typeface="Adobe Arabic" pitchFamily="18" charset="-78"/>
            </a:endParaRPr>
          </a:p>
          <a:p>
            <a:pPr lvl="0" algn="ctr" fontAlgn="base">
              <a:spcBef>
                <a:spcPct val="0"/>
              </a:spcBef>
              <a:spcAft>
                <a:spcPct val="0"/>
              </a:spcAft>
            </a:pPr>
            <a:r>
              <a:rPr lang="en-US" altLang="en-US" sz="1800" i="1" dirty="0">
                <a:solidFill>
                  <a:srgbClr val="212120"/>
                </a:solidFill>
                <a:latin typeface="Adobe Arabic" pitchFamily="18" charset="-78"/>
                <a:cs typeface="Adobe Arabic" pitchFamily="18" charset="-78"/>
              </a:rPr>
              <a:t>To serve the mobility needs of a </a:t>
            </a:r>
            <a:r>
              <a:rPr lang="en-US" altLang="en-US" sz="1800" i="1" dirty="0" smtClean="0">
                <a:solidFill>
                  <a:srgbClr val="212120"/>
                </a:solidFill>
                <a:latin typeface="Adobe Arabic" pitchFamily="18" charset="-78"/>
                <a:cs typeface="Adobe Arabic" pitchFamily="18" charset="-78"/>
              </a:rPr>
              <a:t>four-county </a:t>
            </a:r>
            <a:r>
              <a:rPr lang="en-US" altLang="en-US" sz="1800" i="1" dirty="0">
                <a:solidFill>
                  <a:srgbClr val="212120"/>
                </a:solidFill>
                <a:latin typeface="Adobe Arabic" pitchFamily="18" charset="-78"/>
                <a:cs typeface="Adobe Arabic" pitchFamily="18" charset="-78"/>
              </a:rPr>
              <a:t>region </a:t>
            </a:r>
            <a:r>
              <a:rPr lang="en-US" altLang="en-US" sz="1800" i="1" dirty="0" smtClean="0">
                <a:solidFill>
                  <a:srgbClr val="212120"/>
                </a:solidFill>
                <a:latin typeface="Adobe Arabic" pitchFamily="18" charset="-78"/>
                <a:cs typeface="Adobe Arabic" pitchFamily="18" charset="-78"/>
              </a:rPr>
              <a:t>by using </a:t>
            </a:r>
            <a:r>
              <a:rPr lang="en-US" altLang="en-US" sz="1800" i="1" dirty="0">
                <a:solidFill>
                  <a:srgbClr val="212120"/>
                </a:solidFill>
                <a:latin typeface="Adobe Arabic" pitchFamily="18" charset="-78"/>
                <a:cs typeface="Adobe Arabic" pitchFamily="18" charset="-78"/>
              </a:rPr>
              <a:t>all means of mobility </a:t>
            </a:r>
            <a:r>
              <a:rPr lang="en-US" altLang="en-US" sz="1800" i="1" dirty="0" smtClean="0">
                <a:solidFill>
                  <a:srgbClr val="212120"/>
                </a:solidFill>
                <a:latin typeface="Adobe Arabic" pitchFamily="18" charset="-78"/>
                <a:cs typeface="Adobe Arabic" pitchFamily="18" charset="-78"/>
              </a:rPr>
              <a:t>available.</a:t>
            </a:r>
            <a:endParaRPr lang="en-US" sz="1700" i="1" dirty="0">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1E318D8C-ED97-479F-B972-C64305119609}" type="slidenum">
              <a:rPr lang="en-US" smtClean="0"/>
              <a:t>19</a:t>
            </a:fld>
            <a:endParaRPr lang="en-US" dirty="0"/>
          </a:p>
        </p:txBody>
      </p:sp>
      <p:sp>
        <p:nvSpPr>
          <p:cNvPr id="5" name="TextBox 4"/>
          <p:cNvSpPr txBox="1"/>
          <p:nvPr/>
        </p:nvSpPr>
        <p:spPr>
          <a:xfrm>
            <a:off x="490221" y="6761020"/>
            <a:ext cx="2773679" cy="707886"/>
          </a:xfrm>
          <a:prstGeom prst="rect">
            <a:avLst/>
          </a:prstGeom>
          <a:noFill/>
        </p:spPr>
        <p:txBody>
          <a:bodyPr wrap="square" rtlCol="0">
            <a:spAutoFit/>
          </a:bodyPr>
          <a:lstStyle/>
          <a:p>
            <a:r>
              <a:rPr lang="en-US" sz="1000" dirty="0" smtClean="0">
                <a:latin typeface="Arial Narrow" panose="020B0606020202030204" pitchFamily="34" charset="0"/>
                <a:cs typeface="Adobe Arabic" pitchFamily="18" charset="-78"/>
              </a:rPr>
              <a:t>Funded by the N.C. Department of Transportation,  Federal Transit Administration, County of Davie, County of Stokes, County of Surry, County of Yadkin, user fees, and contract revenues</a:t>
            </a:r>
          </a:p>
        </p:txBody>
      </p:sp>
    </p:spTree>
    <p:extLst>
      <p:ext uri="{BB962C8B-B14F-4D97-AF65-F5344CB8AC3E}">
        <p14:creationId xmlns:p14="http://schemas.microsoft.com/office/powerpoint/2010/main" val="63098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448300" cy="7772400"/>
          </a:xfrm>
          <a:prstGeom prst="rect">
            <a:avLst/>
          </a:prstGeom>
          <a:solidFill>
            <a:srgbClr val="E7E6B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 name="Rectangle 4"/>
          <p:cNvSpPr/>
          <p:nvPr/>
        </p:nvSpPr>
        <p:spPr>
          <a:xfrm>
            <a:off x="5448300" y="0"/>
            <a:ext cx="46101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
        <p:nvSpPr>
          <p:cNvPr id="3" name="TextBox 2"/>
          <p:cNvSpPr txBox="1"/>
          <p:nvPr/>
        </p:nvSpPr>
        <p:spPr>
          <a:xfrm>
            <a:off x="7543800" y="7022251"/>
            <a:ext cx="2179320" cy="401135"/>
          </a:xfrm>
          <a:prstGeom prst="rect">
            <a:avLst/>
          </a:prstGeom>
          <a:noFill/>
        </p:spPr>
        <p:txBody>
          <a:bodyPr wrap="square" lIns="101882" tIns="50941" rIns="101882" bIns="50941" rtlCol="0">
            <a:spAutoFit/>
          </a:bodyPr>
          <a:lstStyle/>
          <a:p>
            <a:pPr algn="r"/>
            <a:r>
              <a:rPr lang="en-US" sz="1900" i="1" dirty="0">
                <a:latin typeface="Adobe Arabic" pitchFamily="18" charset="-78"/>
                <a:cs typeface="Adobe Arabic" pitchFamily="18" charset="-78"/>
              </a:rPr>
              <a:t>2012-2013 Annual Report</a:t>
            </a:r>
          </a:p>
        </p:txBody>
      </p:sp>
      <p:sp>
        <p:nvSpPr>
          <p:cNvPr id="8" name="TextBox 7"/>
          <p:cNvSpPr txBox="1"/>
          <p:nvPr/>
        </p:nvSpPr>
        <p:spPr>
          <a:xfrm>
            <a:off x="5562600" y="130722"/>
            <a:ext cx="3657600" cy="7320237"/>
          </a:xfrm>
          <a:prstGeom prst="rect">
            <a:avLst/>
          </a:prstGeom>
          <a:noFill/>
        </p:spPr>
        <p:txBody>
          <a:bodyPr wrap="square" lIns="101882" tIns="50941" rIns="101882" bIns="50941" rtlCol="0">
            <a:spAutoFit/>
          </a:bodyPr>
          <a:lstStyle/>
          <a:p>
            <a:r>
              <a:rPr lang="en-US" sz="2700" i="1" dirty="0" smtClean="0">
                <a:solidFill>
                  <a:srgbClr val="6B633D"/>
                </a:solidFill>
                <a:latin typeface="Adobe Arabic" pitchFamily="18" charset="-78"/>
                <a:cs typeface="Adobe Arabic" pitchFamily="18" charset="-78"/>
              </a:rPr>
              <a:t>Current Board </a:t>
            </a:r>
            <a:r>
              <a:rPr lang="en-US" sz="2700" i="1" dirty="0">
                <a:solidFill>
                  <a:srgbClr val="6B633D"/>
                </a:solidFill>
                <a:latin typeface="Adobe Arabic" pitchFamily="18" charset="-78"/>
                <a:cs typeface="Adobe Arabic" pitchFamily="18" charset="-78"/>
              </a:rPr>
              <a:t>of Directors</a:t>
            </a:r>
          </a:p>
          <a:p>
            <a:r>
              <a:rPr lang="en-US" sz="1700" i="1" dirty="0">
                <a:latin typeface="Adobe Arabic" pitchFamily="18" charset="-78"/>
                <a:cs typeface="Adobe Arabic" pitchFamily="18" charset="-78"/>
              </a:rPr>
              <a:t>Jimmy Walker, Chairman/ Victoria </a:t>
            </a:r>
            <a:r>
              <a:rPr lang="en-US" sz="1700" i="1" dirty="0" smtClean="0">
                <a:latin typeface="Adobe Arabic" pitchFamily="18" charset="-78"/>
                <a:cs typeface="Adobe Arabic" pitchFamily="18" charset="-78"/>
              </a:rPr>
              <a:t>Jessup, Alternate</a:t>
            </a:r>
            <a:endParaRPr lang="en-US" sz="1700" i="1" dirty="0">
              <a:latin typeface="Adobe Arabic" pitchFamily="18" charset="-78"/>
              <a:cs typeface="Adobe Arabic" pitchFamily="18" charset="-78"/>
            </a:endParaRPr>
          </a:p>
          <a:p>
            <a:r>
              <a:rPr lang="en-US" sz="1700" i="1" dirty="0">
                <a:latin typeface="Adobe Arabic" pitchFamily="18" charset="-78"/>
                <a:cs typeface="Adobe Arabic" pitchFamily="18" charset="-78"/>
              </a:rPr>
              <a:t>Mike Crouse, Vice Chairman</a:t>
            </a:r>
          </a:p>
          <a:p>
            <a:r>
              <a:rPr lang="en-US" sz="1700" i="1" dirty="0">
                <a:latin typeface="Adobe Arabic" pitchFamily="18" charset="-78"/>
                <a:cs typeface="Adobe Arabic" pitchFamily="18" charset="-78"/>
              </a:rPr>
              <a:t>Paul Johnson, Treasurer</a:t>
            </a:r>
          </a:p>
          <a:p>
            <a:r>
              <a:rPr lang="en-US" sz="1700" i="1" dirty="0">
                <a:latin typeface="Adobe Arabic" pitchFamily="18" charset="-78"/>
                <a:cs typeface="Adobe Arabic" pitchFamily="18" charset="-78"/>
              </a:rPr>
              <a:t>Sylvia Jessup, </a:t>
            </a:r>
            <a:r>
              <a:rPr lang="en-US" sz="1700" i="1" dirty="0" smtClean="0">
                <a:latin typeface="Adobe Arabic" pitchFamily="18" charset="-78"/>
                <a:cs typeface="Adobe Arabic" pitchFamily="18" charset="-78"/>
              </a:rPr>
              <a:t>Secretary</a:t>
            </a:r>
          </a:p>
          <a:p>
            <a:r>
              <a:rPr lang="en-US" sz="1700" i="1" dirty="0" smtClean="0">
                <a:latin typeface="Adobe Arabic" pitchFamily="18" charset="-78"/>
                <a:cs typeface="Adobe Arabic" pitchFamily="18" charset="-78"/>
              </a:rPr>
              <a:t>Debra Jessup, Parliamentarian</a:t>
            </a:r>
            <a:endParaRPr lang="en-US" sz="1700" i="1" dirty="0">
              <a:latin typeface="Adobe Arabic" pitchFamily="18" charset="-78"/>
              <a:cs typeface="Adobe Arabic" pitchFamily="18" charset="-78"/>
            </a:endParaRPr>
          </a:p>
          <a:p>
            <a:endParaRPr lang="en-US" sz="1700" i="1" dirty="0">
              <a:latin typeface="Adobe Arabic" pitchFamily="18" charset="-78"/>
              <a:cs typeface="Adobe Arabic" pitchFamily="18" charset="-78"/>
            </a:endParaRPr>
          </a:p>
          <a:p>
            <a:r>
              <a:rPr lang="en-US" sz="1700" i="1" dirty="0">
                <a:latin typeface="Adobe Arabic" pitchFamily="18" charset="-78"/>
                <a:cs typeface="Adobe Arabic" pitchFamily="18" charset="-78"/>
              </a:rPr>
              <a:t>Kevin Austin</a:t>
            </a:r>
          </a:p>
          <a:p>
            <a:r>
              <a:rPr lang="en-US" sz="1700" i="1" dirty="0">
                <a:latin typeface="Adobe Arabic" pitchFamily="18" charset="-78"/>
                <a:cs typeface="Adobe Arabic" pitchFamily="18" charset="-78"/>
              </a:rPr>
              <a:t>Hassel Brown</a:t>
            </a:r>
          </a:p>
          <a:p>
            <a:r>
              <a:rPr lang="en-US" sz="1700" i="1" dirty="0">
                <a:latin typeface="Adobe Arabic" pitchFamily="18" charset="-78"/>
                <a:cs typeface="Adobe Arabic" pitchFamily="18" charset="-78"/>
              </a:rPr>
              <a:t>Joyce </a:t>
            </a:r>
            <a:r>
              <a:rPr lang="en-US" sz="1700" i="1" dirty="0" smtClean="0">
                <a:latin typeface="Adobe Arabic" pitchFamily="18" charset="-78"/>
                <a:cs typeface="Adobe Arabic" pitchFamily="18" charset="-78"/>
              </a:rPr>
              <a:t>Bryant</a:t>
            </a:r>
          </a:p>
          <a:p>
            <a:r>
              <a:rPr lang="en-US" sz="1700" i="1" dirty="0">
                <a:latin typeface="Adobe Arabic" pitchFamily="18" charset="-78"/>
                <a:cs typeface="Adobe Arabic" pitchFamily="18" charset="-78"/>
              </a:rPr>
              <a:t>Mickey Cartner</a:t>
            </a:r>
          </a:p>
          <a:p>
            <a:r>
              <a:rPr lang="en-US" sz="1700" i="1" dirty="0" smtClean="0">
                <a:latin typeface="Adobe Arabic" pitchFamily="18" charset="-78"/>
                <a:cs typeface="Adobe Arabic" pitchFamily="18" charset="-78"/>
              </a:rPr>
              <a:t>Kelly </a:t>
            </a:r>
            <a:r>
              <a:rPr lang="en-US" sz="1700" i="1" dirty="0" err="1">
                <a:latin typeface="Adobe Arabic" pitchFamily="18" charset="-78"/>
                <a:cs typeface="Adobe Arabic" pitchFamily="18" charset="-78"/>
              </a:rPr>
              <a:t>Craine</a:t>
            </a:r>
            <a:endParaRPr lang="en-US" sz="1700" i="1" dirty="0">
              <a:latin typeface="Adobe Arabic" pitchFamily="18" charset="-78"/>
              <a:cs typeface="Adobe Arabic" pitchFamily="18" charset="-78"/>
            </a:endParaRPr>
          </a:p>
          <a:p>
            <a:r>
              <a:rPr lang="en-US" sz="1700" i="1" dirty="0" err="1">
                <a:latin typeface="Adobe Arabic" pitchFamily="18" charset="-78"/>
                <a:cs typeface="Adobe Arabic" pitchFamily="18" charset="-78"/>
              </a:rPr>
              <a:t>Cindi</a:t>
            </a:r>
            <a:r>
              <a:rPr lang="en-US" sz="1700" i="1" dirty="0">
                <a:latin typeface="Adobe Arabic" pitchFamily="18" charset="-78"/>
                <a:cs typeface="Adobe Arabic" pitchFamily="18" charset="-78"/>
              </a:rPr>
              <a:t> Dixon</a:t>
            </a:r>
          </a:p>
          <a:p>
            <a:r>
              <a:rPr lang="en-US" sz="1700" i="1" dirty="0">
                <a:latin typeface="Adobe Arabic" pitchFamily="18" charset="-78"/>
                <a:cs typeface="Adobe Arabic" pitchFamily="18" charset="-78"/>
              </a:rPr>
              <a:t>Beverley Essick</a:t>
            </a:r>
          </a:p>
          <a:p>
            <a:r>
              <a:rPr lang="en-US" sz="1700" i="1" dirty="0">
                <a:latin typeface="Adobe Arabic" pitchFamily="18" charset="-78"/>
                <a:cs typeface="Adobe Arabic" pitchFamily="18" charset="-78"/>
              </a:rPr>
              <a:t>Eddie Harris/JoAnn </a:t>
            </a:r>
            <a:r>
              <a:rPr lang="en-US" sz="1700" i="1" dirty="0" smtClean="0">
                <a:latin typeface="Adobe Arabic" pitchFamily="18" charset="-78"/>
                <a:cs typeface="Adobe Arabic" pitchFamily="18" charset="-78"/>
              </a:rPr>
              <a:t>Layell, Alternate</a:t>
            </a:r>
            <a:endParaRPr lang="en-US" sz="1700" i="1" dirty="0">
              <a:latin typeface="Adobe Arabic" pitchFamily="18" charset="-78"/>
              <a:cs typeface="Adobe Arabic" pitchFamily="18" charset="-78"/>
            </a:endParaRPr>
          </a:p>
          <a:p>
            <a:r>
              <a:rPr lang="en-US" sz="1700" i="1" dirty="0" smtClean="0">
                <a:latin typeface="Adobe Arabic" pitchFamily="18" charset="-78"/>
                <a:cs typeface="Adobe Arabic" pitchFamily="18" charset="-78"/>
              </a:rPr>
              <a:t>Essie </a:t>
            </a:r>
            <a:r>
              <a:rPr lang="en-US" sz="1700" i="1" dirty="0">
                <a:latin typeface="Adobe Arabic" pitchFamily="18" charset="-78"/>
                <a:cs typeface="Adobe Arabic" pitchFamily="18" charset="-78"/>
              </a:rPr>
              <a:t>Joyce</a:t>
            </a:r>
          </a:p>
          <a:p>
            <a:r>
              <a:rPr lang="en-US" sz="1700" i="1" dirty="0">
                <a:latin typeface="Adobe Arabic" pitchFamily="18" charset="-78"/>
                <a:cs typeface="Adobe Arabic" pitchFamily="18" charset="-78"/>
              </a:rPr>
              <a:t>Shelby King</a:t>
            </a:r>
          </a:p>
          <a:p>
            <a:r>
              <a:rPr lang="en-US" sz="1700" i="1" dirty="0">
                <a:latin typeface="Adobe Arabic" pitchFamily="18" charset="-78"/>
                <a:cs typeface="Adobe Arabic" pitchFamily="18" charset="-78"/>
              </a:rPr>
              <a:t>Ernest </a:t>
            </a:r>
            <a:r>
              <a:rPr lang="en-US" sz="1700" i="1" dirty="0" smtClean="0">
                <a:latin typeface="Adobe Arabic" pitchFamily="18" charset="-78"/>
                <a:cs typeface="Adobe Arabic" pitchFamily="18" charset="-78"/>
              </a:rPr>
              <a:t>Lankford/Alan Boyles, Alternate</a:t>
            </a:r>
            <a:endParaRPr lang="en-US" sz="1700" i="1" dirty="0">
              <a:latin typeface="Adobe Arabic" pitchFamily="18" charset="-78"/>
              <a:cs typeface="Adobe Arabic" pitchFamily="18" charset="-78"/>
            </a:endParaRPr>
          </a:p>
          <a:p>
            <a:r>
              <a:rPr lang="en-US" sz="1700" i="1" dirty="0">
                <a:latin typeface="Adobe Arabic" pitchFamily="18" charset="-78"/>
                <a:cs typeface="Adobe Arabic" pitchFamily="18" charset="-78"/>
              </a:rPr>
              <a:t>Richard Lasky</a:t>
            </a:r>
          </a:p>
          <a:p>
            <a:r>
              <a:rPr lang="en-US" sz="1700" i="1" dirty="0">
                <a:latin typeface="Adobe Arabic" pitchFamily="18" charset="-78"/>
                <a:cs typeface="Adobe Arabic" pitchFamily="18" charset="-78"/>
              </a:rPr>
              <a:t>Mary </a:t>
            </a:r>
            <a:r>
              <a:rPr lang="en-US" sz="1700" i="1" dirty="0" err="1">
                <a:latin typeface="Adobe Arabic" pitchFamily="18" charset="-78"/>
                <a:cs typeface="Adobe Arabic" pitchFamily="18" charset="-78"/>
              </a:rPr>
              <a:t>Olvera</a:t>
            </a:r>
            <a:endParaRPr lang="en-US" sz="1700" i="1" dirty="0">
              <a:latin typeface="Adobe Arabic" pitchFamily="18" charset="-78"/>
              <a:cs typeface="Adobe Arabic" pitchFamily="18" charset="-78"/>
            </a:endParaRPr>
          </a:p>
          <a:p>
            <a:r>
              <a:rPr lang="en-US" sz="1700" i="1" dirty="0">
                <a:latin typeface="Adobe Arabic" pitchFamily="18" charset="-78"/>
                <a:cs typeface="Adobe Arabic" pitchFamily="18" charset="-78"/>
              </a:rPr>
              <a:t>Terry </a:t>
            </a:r>
            <a:r>
              <a:rPr lang="en-US" sz="1700" i="1" dirty="0" err="1">
                <a:latin typeface="Adobe Arabic" pitchFamily="18" charset="-78"/>
                <a:cs typeface="Adobe Arabic" pitchFamily="18" charset="-78"/>
              </a:rPr>
              <a:t>Renegar</a:t>
            </a:r>
            <a:r>
              <a:rPr lang="en-US" sz="1700" i="1" dirty="0">
                <a:latin typeface="Adobe Arabic" pitchFamily="18" charset="-78"/>
                <a:cs typeface="Adobe Arabic" pitchFamily="18" charset="-78"/>
              </a:rPr>
              <a:t>/Dewey Hunt Jr</a:t>
            </a:r>
            <a:r>
              <a:rPr lang="en-US" sz="1700" i="1" dirty="0" smtClean="0">
                <a:latin typeface="Adobe Arabic" pitchFamily="18" charset="-78"/>
                <a:cs typeface="Adobe Arabic" pitchFamily="18" charset="-78"/>
              </a:rPr>
              <a:t>., Alternate</a:t>
            </a:r>
            <a:endParaRPr lang="en-US" sz="1700" i="1" dirty="0">
              <a:latin typeface="Adobe Arabic" pitchFamily="18" charset="-78"/>
              <a:cs typeface="Adobe Arabic" pitchFamily="18" charset="-78"/>
            </a:endParaRPr>
          </a:p>
          <a:p>
            <a:r>
              <a:rPr lang="en-US" sz="1700" i="1" dirty="0" smtClean="0">
                <a:latin typeface="Adobe Arabic" pitchFamily="18" charset="-78"/>
                <a:cs typeface="Adobe Arabic" pitchFamily="18" charset="-78"/>
              </a:rPr>
              <a:t>Suzan </a:t>
            </a:r>
            <a:r>
              <a:rPr lang="en-US" sz="1700" i="1" dirty="0">
                <a:latin typeface="Adobe Arabic" pitchFamily="18" charset="-78"/>
                <a:cs typeface="Adobe Arabic" pitchFamily="18" charset="-78"/>
              </a:rPr>
              <a:t>Stephenson</a:t>
            </a:r>
          </a:p>
          <a:p>
            <a:r>
              <a:rPr lang="en-US" sz="1700" i="1" dirty="0">
                <a:latin typeface="Adobe Arabic" pitchFamily="18" charset="-78"/>
                <a:cs typeface="Adobe Arabic" pitchFamily="18" charset="-78"/>
              </a:rPr>
              <a:t>Robert Strickland</a:t>
            </a:r>
          </a:p>
          <a:p>
            <a:r>
              <a:rPr lang="en-US" sz="1700" i="1" dirty="0">
                <a:latin typeface="Adobe Arabic" pitchFamily="18" charset="-78"/>
                <a:cs typeface="Adobe Arabic" pitchFamily="18" charset="-78"/>
              </a:rPr>
              <a:t>Nancy Vera</a:t>
            </a:r>
          </a:p>
          <a:p>
            <a:r>
              <a:rPr lang="en-US" sz="1700" i="1" dirty="0">
                <a:latin typeface="Adobe Arabic" pitchFamily="18" charset="-78"/>
                <a:cs typeface="Adobe Arabic" pitchFamily="18" charset="-78"/>
              </a:rPr>
              <a:t>Marion </a:t>
            </a:r>
            <a:r>
              <a:rPr lang="en-US" sz="1700" i="1" dirty="0" err="1" smtClean="0">
                <a:latin typeface="Adobe Arabic" pitchFamily="18" charset="-78"/>
                <a:cs typeface="Adobe Arabic" pitchFamily="18" charset="-78"/>
              </a:rPr>
              <a:t>Welborn</a:t>
            </a:r>
            <a:r>
              <a:rPr lang="en-US" sz="1700" i="1" dirty="0">
                <a:latin typeface="Adobe Arabic" pitchFamily="18" charset="-78"/>
                <a:cs typeface="Adobe Arabic" pitchFamily="18" charset="-78"/>
              </a:rPr>
              <a:t>/ Jose </a:t>
            </a:r>
            <a:r>
              <a:rPr lang="en-US" sz="1700" i="1" dirty="0" smtClean="0">
                <a:latin typeface="Adobe Arabic" pitchFamily="18" charset="-78"/>
                <a:cs typeface="Adobe Arabic" pitchFamily="18" charset="-78"/>
              </a:rPr>
              <a:t>Gonzalez, Alternate</a:t>
            </a:r>
            <a:endParaRPr lang="en-US" sz="1700" i="1" dirty="0">
              <a:latin typeface="Adobe Arabic" pitchFamily="18" charset="-78"/>
              <a:cs typeface="Adobe Arabic" pitchFamily="18" charset="-78"/>
            </a:endParaRPr>
          </a:p>
          <a:p>
            <a:r>
              <a:rPr lang="en-US" sz="1700" i="1" dirty="0" smtClean="0">
                <a:latin typeface="Adobe Arabic" pitchFamily="18" charset="-78"/>
                <a:cs typeface="Adobe Arabic" pitchFamily="18" charset="-78"/>
              </a:rPr>
              <a:t>Robert </a:t>
            </a:r>
            <a:r>
              <a:rPr lang="en-US" sz="1700" i="1" dirty="0" err="1">
                <a:latin typeface="Adobe Arabic" pitchFamily="18" charset="-78"/>
                <a:cs typeface="Adobe Arabic" pitchFamily="18" charset="-78"/>
              </a:rPr>
              <a:t>Wisecarver</a:t>
            </a:r>
            <a:endParaRPr lang="en-US" sz="1700" i="1" dirty="0">
              <a:latin typeface="Adobe Arabic" pitchFamily="18" charset="-78"/>
              <a:cs typeface="Adobe Arabic" pitchFamily="18" charset="-78"/>
            </a:endParaRPr>
          </a:p>
        </p:txBody>
      </p:sp>
      <p:sp>
        <p:nvSpPr>
          <p:cNvPr id="11" name="Slide Number Placeholder 10"/>
          <p:cNvSpPr>
            <a:spLocks noGrp="1"/>
          </p:cNvSpPr>
          <p:nvPr>
            <p:ph type="sldNum" sz="quarter" idx="12"/>
          </p:nvPr>
        </p:nvSpPr>
        <p:spPr/>
        <p:txBody>
          <a:bodyPr/>
          <a:lstStyle/>
          <a:p>
            <a:fld id="{1E318D8C-ED97-479F-B972-C64305119609}" type="slidenum">
              <a:rPr lang="en-US" smtClean="0"/>
              <a:t>2</a:t>
            </a:fld>
            <a:endParaRPr lang="en-US" dirty="0"/>
          </a:p>
        </p:txBody>
      </p:sp>
      <p:sp>
        <p:nvSpPr>
          <p:cNvPr id="13" name="TextBox 12"/>
          <p:cNvSpPr txBox="1"/>
          <p:nvPr/>
        </p:nvSpPr>
        <p:spPr>
          <a:xfrm>
            <a:off x="290791" y="381000"/>
            <a:ext cx="2744509" cy="6196853"/>
          </a:xfrm>
          <a:prstGeom prst="rect">
            <a:avLst/>
          </a:prstGeom>
          <a:noFill/>
        </p:spPr>
        <p:txBody>
          <a:bodyPr wrap="square" lIns="101882" tIns="50941" rIns="101882" bIns="50941" rtlCol="0">
            <a:spAutoFit/>
          </a:bodyPr>
          <a:lstStyle/>
          <a:p>
            <a:pPr algn="just"/>
            <a:r>
              <a:rPr lang="en-US" sz="1800" dirty="0" smtClean="0">
                <a:latin typeface="Adobe Arabic" pitchFamily="18" charset="-78"/>
                <a:cs typeface="Adobe Arabic" pitchFamily="18" charset="-78"/>
              </a:rPr>
              <a:t>YVEDDI </a:t>
            </a:r>
            <a:r>
              <a:rPr lang="en-US" sz="1800" dirty="0">
                <a:latin typeface="Adobe Arabic" pitchFamily="18" charset="-78"/>
                <a:cs typeface="Adobe Arabic" pitchFamily="18" charset="-78"/>
              </a:rPr>
              <a:t>helps thousands of people in the communities we serve to transform their lives for the better. Our very dedicated staff and strong governing body made up of public officials, private sector, and low-income representatives make every effort to offer comprehensive programs designed to meet the needs of people in our communities and have a positive and measurable impact on poverty.</a:t>
            </a:r>
          </a:p>
          <a:p>
            <a:pPr algn="just"/>
            <a:endParaRPr lang="en-US" sz="1800" dirty="0" smtClean="0">
              <a:latin typeface="Adobe Arabic" pitchFamily="18" charset="-78"/>
              <a:cs typeface="Adobe Arabic" pitchFamily="18" charset="-78"/>
            </a:endParaRPr>
          </a:p>
          <a:p>
            <a:pPr algn="just"/>
            <a:r>
              <a:rPr lang="en-US" sz="1800" dirty="0" smtClean="0">
                <a:latin typeface="Adobe Arabic" pitchFamily="18" charset="-78"/>
                <a:cs typeface="Adobe Arabic" pitchFamily="18" charset="-78"/>
              </a:rPr>
              <a:t>We </a:t>
            </a:r>
            <a:r>
              <a:rPr lang="en-US" sz="1800" dirty="0">
                <a:latin typeface="Adobe Arabic" pitchFamily="18" charset="-78"/>
                <a:cs typeface="Adobe Arabic" pitchFamily="18" charset="-78"/>
              </a:rPr>
              <a:t>would like to take this opportunity to thank our many community partners and grantors for their continued support in our efforts to serve!</a:t>
            </a:r>
          </a:p>
          <a:p>
            <a:endParaRPr lang="en-US" sz="1800" i="1" dirty="0">
              <a:latin typeface="Adobe Arabic" pitchFamily="18" charset="-78"/>
              <a:cs typeface="Adobe Arabic" pitchFamily="18" charset="-78"/>
            </a:endParaRPr>
          </a:p>
          <a:p>
            <a:r>
              <a:rPr lang="en-US" sz="1800" dirty="0"/>
              <a:t> </a:t>
            </a:r>
          </a:p>
          <a:p>
            <a:r>
              <a:rPr lang="en-US" sz="1800" i="1" dirty="0" smtClean="0">
                <a:latin typeface="Adobe Arabic" pitchFamily="18" charset="-78"/>
                <a:cs typeface="Adobe Arabic" pitchFamily="18" charset="-78"/>
              </a:rPr>
              <a:t>Jimmy Walker,</a:t>
            </a:r>
          </a:p>
          <a:p>
            <a:r>
              <a:rPr lang="en-US" sz="1800" i="1" dirty="0" smtClean="0">
                <a:latin typeface="Adobe Arabic" pitchFamily="18" charset="-78"/>
                <a:cs typeface="Adobe Arabic" pitchFamily="18" charset="-78"/>
              </a:rPr>
              <a:t>Chairman of the Board</a:t>
            </a:r>
            <a:endParaRPr lang="en-US" sz="1800" i="1" dirty="0">
              <a:latin typeface="Adobe Arabic" pitchFamily="18" charset="-78"/>
              <a:cs typeface="Adobe Arabic" pitchFamily="18" charset="-7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351" y="381000"/>
            <a:ext cx="2030069" cy="281940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1016000" y="7016611"/>
            <a:ext cx="3987800" cy="677108"/>
          </a:xfrm>
          <a:prstGeom prst="rect">
            <a:avLst/>
          </a:prstGeom>
          <a:noFill/>
        </p:spPr>
        <p:txBody>
          <a:bodyPr wrap="square" rtlCol="0">
            <a:spAutoFit/>
          </a:bodyPr>
          <a:lstStyle/>
          <a:p>
            <a:r>
              <a:rPr lang="en-US" i="1" dirty="0" smtClean="0">
                <a:latin typeface="Adobe Arabic" pitchFamily="18" charset="-78"/>
                <a:cs typeface="Adobe Arabic" pitchFamily="18" charset="-78"/>
              </a:rPr>
              <a:t>“Many are called, but few are chosen.”</a:t>
            </a:r>
            <a:endParaRPr lang="en-US" i="1" dirty="0">
              <a:latin typeface="Adobe Arabic" pitchFamily="18" charset="-78"/>
              <a:cs typeface="Adobe Arabic" pitchFamily="18" charset="-78"/>
            </a:endParaRPr>
          </a:p>
          <a:p>
            <a:r>
              <a:rPr lang="en-US" sz="1800" dirty="0" smtClean="0">
                <a:latin typeface="Adobe Arabic" pitchFamily="18" charset="-78"/>
                <a:cs typeface="Adobe Arabic" pitchFamily="18" charset="-78"/>
              </a:rPr>
              <a:t>                                             - Jesus, Matthew 22:14</a:t>
            </a:r>
          </a:p>
        </p:txBody>
      </p:sp>
    </p:spTree>
    <p:extLst>
      <p:ext uri="{BB962C8B-B14F-4D97-AF65-F5344CB8AC3E}">
        <p14:creationId xmlns:p14="http://schemas.microsoft.com/office/powerpoint/2010/main" val="792228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 y="6764867"/>
            <a:ext cx="7168356" cy="279050"/>
          </a:xfrm>
          <a:prstGeom prst="rect">
            <a:avLst/>
          </a:prstGeom>
          <a:noFill/>
        </p:spPr>
        <p:txBody>
          <a:bodyPr wrap="square" lIns="101882" tIns="50941" rIns="101882" bIns="50941" rtlCol="0">
            <a:spAutoFit/>
          </a:bodyPr>
          <a:lstStyle/>
          <a:p>
            <a:r>
              <a:rPr lang="en-US" sz="1100" dirty="0">
                <a:latin typeface="Arial Narrow" panose="020B0606020202030204" pitchFamily="34" charset="0"/>
                <a:cs typeface="Adobe Arabic" pitchFamily="18" charset="-78"/>
              </a:rPr>
              <a:t>Funded by N.C. Department of Transportation, Federal Transit Administration, local counties and user fees.</a:t>
            </a:r>
          </a:p>
        </p:txBody>
      </p:sp>
      <p:pic>
        <p:nvPicPr>
          <p:cNvPr id="1026" name="Picture 2"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5827" y="119173202"/>
            <a:ext cx="17090548" cy="2574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descr="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38067" y="116845080"/>
            <a:ext cx="11726068" cy="1766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Rectangle 7"/>
          <p:cNvSpPr/>
          <p:nvPr/>
        </p:nvSpPr>
        <p:spPr>
          <a:xfrm>
            <a:off x="5050971" y="0"/>
            <a:ext cx="5018315" cy="7772400"/>
          </a:xfrm>
          <a:prstGeom prst="rect">
            <a:avLst/>
          </a:prstGeom>
          <a:solidFill>
            <a:srgbClr val="EBE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3036804257"/>
              </p:ext>
            </p:extLst>
          </p:nvPr>
        </p:nvGraphicFramePr>
        <p:xfrm>
          <a:off x="468085" y="457200"/>
          <a:ext cx="45720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7239000" y="7313682"/>
            <a:ext cx="2346960" cy="413808"/>
          </a:xfrm>
        </p:spPr>
        <p:txBody>
          <a:bodyPr/>
          <a:lstStyle/>
          <a:p>
            <a:fld id="{1E318D8C-ED97-479F-B972-C64305119609}" type="slidenum">
              <a:rPr lang="en-US" smtClean="0"/>
              <a:t>20</a:t>
            </a:fld>
            <a:endParaRPr lang="en-US" dirty="0"/>
          </a:p>
        </p:txBody>
      </p:sp>
      <p:sp>
        <p:nvSpPr>
          <p:cNvPr id="29" name="Wave 28"/>
          <p:cNvSpPr/>
          <p:nvPr/>
        </p:nvSpPr>
        <p:spPr>
          <a:xfrm rot="10800000" flipV="1">
            <a:off x="10886" y="6662897"/>
            <a:ext cx="10058400" cy="762039"/>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Public Transportation Statistical Report</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21320560"/>
              </p:ext>
            </p:extLst>
          </p:nvPr>
        </p:nvGraphicFramePr>
        <p:xfrm>
          <a:off x="5040085" y="685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22257717"/>
              </p:ext>
            </p:extLst>
          </p:nvPr>
        </p:nvGraphicFramePr>
        <p:xfrm>
          <a:off x="5274128" y="385572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1219200" y="3899617"/>
            <a:ext cx="2971800" cy="1354217"/>
          </a:xfrm>
          <a:prstGeom prst="rect">
            <a:avLst/>
          </a:prstGeom>
          <a:solidFill>
            <a:srgbClr val="EBEAB6"/>
          </a:solidFill>
          <a:ln>
            <a:solidFill>
              <a:srgbClr val="6B633D"/>
            </a:solidFill>
          </a:ln>
          <a:effectLst>
            <a:outerShdw blurRad="50800" dist="38100" dir="2700000" algn="tl" rotWithShape="0">
              <a:prstClr val="black">
                <a:alpha val="40000"/>
              </a:prstClr>
            </a:outerShdw>
          </a:effectLst>
        </p:spPr>
        <p:txBody>
          <a:bodyPr wrap="square" rtlCol="0">
            <a:spAutoFit/>
          </a:bodyPr>
          <a:lstStyle/>
          <a:p>
            <a:pPr algn="ctr"/>
            <a:r>
              <a:rPr lang="en-US" sz="1800" b="1" u="sng" dirty="0" smtClean="0">
                <a:latin typeface="Adobe Arabic" pitchFamily="18" charset="-78"/>
                <a:cs typeface="Adobe Arabic" pitchFamily="18" charset="-78"/>
              </a:rPr>
              <a:t>Vehicle Types</a:t>
            </a:r>
          </a:p>
          <a:p>
            <a:pPr algn="ctr"/>
            <a:r>
              <a:rPr lang="en-US" sz="1600" dirty="0" smtClean="0">
                <a:latin typeface="Adobe Arabic" pitchFamily="18" charset="-78"/>
                <a:cs typeface="Adobe Arabic" pitchFamily="18" charset="-78"/>
              </a:rPr>
              <a:t>Sedans</a:t>
            </a:r>
          </a:p>
          <a:p>
            <a:pPr algn="ctr"/>
            <a:r>
              <a:rPr lang="en-US" sz="1600" dirty="0" smtClean="0">
                <a:latin typeface="Adobe Arabic" pitchFamily="18" charset="-78"/>
                <a:cs typeface="Adobe Arabic" pitchFamily="18" charset="-78"/>
              </a:rPr>
              <a:t>Mini Vans</a:t>
            </a:r>
          </a:p>
          <a:p>
            <a:pPr algn="ctr"/>
            <a:r>
              <a:rPr lang="en-US" sz="1600" dirty="0" smtClean="0">
                <a:latin typeface="Adobe Arabic" pitchFamily="18" charset="-78"/>
                <a:cs typeface="Adobe Arabic" pitchFamily="18" charset="-78"/>
              </a:rPr>
              <a:t>Wheelchair Vans</a:t>
            </a:r>
          </a:p>
          <a:p>
            <a:pPr algn="ctr"/>
            <a:r>
              <a:rPr lang="en-US" sz="1600" dirty="0" smtClean="0">
                <a:latin typeface="Adobe Arabic" pitchFamily="18" charset="-78"/>
                <a:cs typeface="Adobe Arabic" pitchFamily="18" charset="-78"/>
              </a:rPr>
              <a:t>Light Transit Buses (20’-25’)</a:t>
            </a:r>
            <a:endParaRPr lang="en-US" sz="1600" dirty="0">
              <a:latin typeface="Adobe Arabic" pitchFamily="18" charset="-78"/>
              <a:cs typeface="Adobe Arabic" pitchFamily="18" charset="-78"/>
            </a:endParaRPr>
          </a:p>
        </p:txBody>
      </p:sp>
      <p:pic>
        <p:nvPicPr>
          <p:cNvPr id="15" name="Picture 3" descr="YVEDDI_conversion_Van_art_sm_cl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5483" y="5600189"/>
            <a:ext cx="2602706" cy="1418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54770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29029" y="0"/>
            <a:ext cx="7638098" cy="780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2" name="TextBox 1"/>
          <p:cNvSpPr txBox="1"/>
          <p:nvPr/>
        </p:nvSpPr>
        <p:spPr>
          <a:xfrm>
            <a:off x="439057" y="429270"/>
            <a:ext cx="6783614" cy="410654"/>
          </a:xfrm>
          <a:prstGeom prst="rect">
            <a:avLst/>
          </a:prstGeom>
          <a:solidFill>
            <a:srgbClr val="E7E6BC"/>
          </a:solidFill>
        </p:spPr>
        <p:txBody>
          <a:bodyPr wrap="square" lIns="101882" tIns="50941" rIns="101882" bIns="50941" rtlCol="0">
            <a:spAutoFit/>
          </a:bodyPr>
          <a:lstStyle/>
          <a:p>
            <a:pPr algn="ctr"/>
            <a:r>
              <a:rPr lang="en-US" dirty="0" smtClean="0">
                <a:solidFill>
                  <a:srgbClr val="6B633D"/>
                </a:solidFill>
                <a:latin typeface="Adobe Arabic" pitchFamily="18" charset="-78"/>
                <a:cs typeface="Adobe Arabic" pitchFamily="18" charset="-78"/>
              </a:rPr>
              <a:t>In </a:t>
            </a:r>
            <a:r>
              <a:rPr lang="en-US" dirty="0">
                <a:solidFill>
                  <a:srgbClr val="6B633D"/>
                </a:solidFill>
                <a:latin typeface="Adobe Arabic" pitchFamily="18" charset="-78"/>
                <a:cs typeface="Adobe Arabic" pitchFamily="18" charset="-78"/>
              </a:rPr>
              <a:t>2012-2013, 25 homes were weatherized, improving the lives of 51 people.  </a:t>
            </a:r>
          </a:p>
        </p:txBody>
      </p:sp>
      <p:sp>
        <p:nvSpPr>
          <p:cNvPr id="10" name="TextBox 9"/>
          <p:cNvSpPr txBox="1"/>
          <p:nvPr/>
        </p:nvSpPr>
        <p:spPr>
          <a:xfrm>
            <a:off x="7795260" y="429270"/>
            <a:ext cx="2147604" cy="1349372"/>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Weatherization</a:t>
            </a:r>
          </a:p>
          <a:p>
            <a:pPr algn="ctr"/>
            <a:r>
              <a:rPr lang="en-US" sz="2700" b="1" i="1" dirty="0" smtClean="0">
                <a:solidFill>
                  <a:srgbClr val="6B633D"/>
                </a:solidFill>
                <a:latin typeface="Adobe Arabic" pitchFamily="18" charset="-78"/>
                <a:cs typeface="Adobe Arabic" pitchFamily="18" charset="-78"/>
              </a:rPr>
              <a:t>Assistance Program</a:t>
            </a:r>
            <a:endParaRPr lang="en-US" sz="2700" b="1" i="1" dirty="0">
              <a:solidFill>
                <a:srgbClr val="6B633D"/>
              </a:solidFill>
              <a:latin typeface="Adobe Arabic" pitchFamily="18" charset="-78"/>
              <a:cs typeface="Adobe Arabic" pitchFamily="18" charset="-78"/>
            </a:endParaRPr>
          </a:p>
        </p:txBody>
      </p:sp>
      <p:sp>
        <p:nvSpPr>
          <p:cNvPr id="4" name="Slide Number Placeholder 3"/>
          <p:cNvSpPr>
            <a:spLocks noGrp="1"/>
          </p:cNvSpPr>
          <p:nvPr>
            <p:ph type="sldNum" sz="quarter" idx="12"/>
          </p:nvPr>
        </p:nvSpPr>
        <p:spPr/>
        <p:txBody>
          <a:bodyPr/>
          <a:lstStyle/>
          <a:p>
            <a:fld id="{1E318D8C-ED97-479F-B972-C64305119609}" type="slidenum">
              <a:rPr lang="en-US" smtClean="0"/>
              <a:t>21</a:t>
            </a:fld>
            <a:endParaRPr lang="en-US" dirty="0"/>
          </a:p>
        </p:txBody>
      </p:sp>
      <p:sp>
        <p:nvSpPr>
          <p:cNvPr id="5" name="TextBox 4"/>
          <p:cNvSpPr txBox="1"/>
          <p:nvPr/>
        </p:nvSpPr>
        <p:spPr>
          <a:xfrm>
            <a:off x="3517003" y="7070422"/>
            <a:ext cx="3770065" cy="400110"/>
          </a:xfrm>
          <a:prstGeom prst="rect">
            <a:avLst/>
          </a:prstGeom>
          <a:noFill/>
        </p:spPr>
        <p:txBody>
          <a:bodyPr wrap="square" rtlCol="0">
            <a:spAutoFit/>
          </a:bodyPr>
          <a:lstStyle/>
          <a:p>
            <a:r>
              <a:rPr lang="en-US" sz="1000" dirty="0">
                <a:latin typeface="Arial Narrow" panose="020B0606020202030204" pitchFamily="34" charset="0"/>
                <a:cs typeface="Adobe Arabic" pitchFamily="18" charset="-78"/>
              </a:rPr>
              <a:t>Funded by the </a:t>
            </a:r>
            <a:r>
              <a:rPr lang="en-US" sz="1000" dirty="0" smtClean="0">
                <a:latin typeface="Arial Narrow" panose="020B0606020202030204" pitchFamily="34" charset="0"/>
                <a:cs typeface="Adobe Arabic" pitchFamily="18" charset="-78"/>
              </a:rPr>
              <a:t>N.C. Division of Commerce Energy Division, Department of Health and Human Services, and County of Surry </a:t>
            </a:r>
            <a:endParaRPr lang="en-US" sz="1000" dirty="0">
              <a:latin typeface="Arial Narrow" panose="020B0606020202030204" pitchFamily="34" charset="0"/>
              <a:cs typeface="Adobe Arabic" pitchFamily="18" charset="-78"/>
            </a:endParaRPr>
          </a:p>
        </p:txBody>
      </p:sp>
      <p:grpSp>
        <p:nvGrpSpPr>
          <p:cNvPr id="7" name="Group 6"/>
          <p:cNvGrpSpPr/>
          <p:nvPr/>
        </p:nvGrpSpPr>
        <p:grpSpPr>
          <a:xfrm>
            <a:off x="486230" y="1203849"/>
            <a:ext cx="2699659" cy="6285733"/>
            <a:chOff x="457200" y="1485215"/>
            <a:chExt cx="2699659" cy="6285733"/>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469" r="9721" b="13173"/>
            <a:stretch/>
          </p:blipFill>
          <p:spPr>
            <a:xfrm>
              <a:off x="457200" y="1485215"/>
              <a:ext cx="2699658" cy="241794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14384"/>
            <a:stretch/>
          </p:blipFill>
          <p:spPr>
            <a:xfrm>
              <a:off x="457201" y="3473905"/>
              <a:ext cx="2699658" cy="236489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1497" t="15364"/>
            <a:stretch/>
          </p:blipFill>
          <p:spPr>
            <a:xfrm>
              <a:off x="457200" y="5587999"/>
              <a:ext cx="2699658" cy="2182949"/>
            </a:xfrm>
            <a:prstGeom prst="rect">
              <a:avLst/>
            </a:prstGeom>
          </p:spPr>
        </p:pic>
      </p:grpSp>
      <p:sp>
        <p:nvSpPr>
          <p:cNvPr id="18" name="Content Placeholder 4"/>
          <p:cNvSpPr txBox="1">
            <a:spLocks/>
          </p:cNvSpPr>
          <p:nvPr/>
        </p:nvSpPr>
        <p:spPr>
          <a:xfrm>
            <a:off x="3581401" y="1109790"/>
            <a:ext cx="3641270" cy="5667477"/>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600" dirty="0">
                <a:latin typeface="Adobe Arabic" pitchFamily="18" charset="-78"/>
                <a:cs typeface="Adobe Arabic" pitchFamily="18" charset="-78"/>
              </a:rPr>
              <a:t>Recently, a 76-year-old resident of Yadkin County applied for weatherization services. Her home had been built in 1940 when building materials were scarce because of World War II. The home had no insulation and its 16-year-old heat pump had stopped working three months before.</a:t>
            </a:r>
          </a:p>
          <a:p>
            <a:pPr algn="l"/>
            <a:r>
              <a:rPr lang="en-US" sz="1600" dirty="0">
                <a:latin typeface="Adobe Arabic" pitchFamily="18" charset="-78"/>
                <a:cs typeface="Adobe Arabic" pitchFamily="18" charset="-78"/>
              </a:rPr>
              <a:t>The homeowner was told </a:t>
            </a:r>
            <a:r>
              <a:rPr lang="en-US" sz="1600" dirty="0" smtClean="0">
                <a:latin typeface="Adobe Arabic" pitchFamily="18" charset="-78"/>
                <a:cs typeface="Adobe Arabic" pitchFamily="18" charset="-78"/>
              </a:rPr>
              <a:t>it </a:t>
            </a:r>
            <a:r>
              <a:rPr lang="en-US" sz="1600" dirty="0">
                <a:latin typeface="Adobe Arabic" pitchFamily="18" charset="-78"/>
                <a:cs typeface="Adobe Arabic" pitchFamily="18" charset="-78"/>
              </a:rPr>
              <a:t>would cost more than $</a:t>
            </a:r>
            <a:r>
              <a:rPr lang="en-US" sz="1600" dirty="0" smtClean="0">
                <a:latin typeface="Adobe Arabic" pitchFamily="18" charset="-78"/>
                <a:cs typeface="Adobe Arabic" pitchFamily="18" charset="-78"/>
              </a:rPr>
              <a:t>4,000. </a:t>
            </a:r>
            <a:r>
              <a:rPr lang="en-US" sz="1600" dirty="0">
                <a:latin typeface="Adobe Arabic" pitchFamily="18" charset="-78"/>
                <a:cs typeface="Adobe Arabic" pitchFamily="18" charset="-78"/>
              </a:rPr>
              <a:t>Her monthly income of $694 would not stretch far enough to have the heating system replaced as it took every penny she made just to buy food and medicine. </a:t>
            </a:r>
            <a:endParaRPr lang="en-US" sz="1600" dirty="0" smtClean="0">
              <a:latin typeface="Adobe Arabic" pitchFamily="18" charset="-78"/>
              <a:cs typeface="Adobe Arabic" pitchFamily="18" charset="-78"/>
            </a:endParaRPr>
          </a:p>
          <a:p>
            <a:pPr algn="l"/>
            <a:r>
              <a:rPr lang="en-US" sz="1600" dirty="0" smtClean="0">
                <a:latin typeface="Adobe Arabic" pitchFamily="18" charset="-78"/>
                <a:cs typeface="Adobe Arabic" pitchFamily="18" charset="-78"/>
              </a:rPr>
              <a:t>YVEDDI’s </a:t>
            </a:r>
            <a:r>
              <a:rPr lang="en-US" sz="1600" dirty="0">
                <a:latin typeface="Adobe Arabic" pitchFamily="18" charset="-78"/>
                <a:cs typeface="Adobe Arabic" pitchFamily="18" charset="-78"/>
              </a:rPr>
              <a:t>weatherization crew installed R-11 insulation in the walls, R-19 insulation in the flooring, and R-38 insulation in the attic. The water heater was insulated, all of the duct work was sealed with mastic </a:t>
            </a:r>
            <a:r>
              <a:rPr lang="en-US" sz="1600" dirty="0" smtClean="0">
                <a:latin typeface="Adobe Arabic" pitchFamily="18" charset="-78"/>
                <a:cs typeface="Adobe Arabic" pitchFamily="18" charset="-78"/>
              </a:rPr>
              <a:t> </a:t>
            </a:r>
            <a:r>
              <a:rPr lang="en-US" sz="1600" dirty="0">
                <a:latin typeface="Adobe Arabic" pitchFamily="18" charset="-78"/>
                <a:cs typeface="Adobe Arabic" pitchFamily="18" charset="-78"/>
              </a:rPr>
              <a:t>to make it airtight, compact fluorescent light bulbs were installed, and a bath fan was installed and vented outside to remove excess moisture and humidity from the home</a:t>
            </a:r>
            <a:r>
              <a:rPr lang="en-US" sz="1600" dirty="0" smtClean="0">
                <a:latin typeface="Adobe Arabic" pitchFamily="18" charset="-78"/>
                <a:cs typeface="Adobe Arabic" pitchFamily="18" charset="-78"/>
              </a:rPr>
              <a:t>.</a:t>
            </a:r>
          </a:p>
          <a:p>
            <a:pPr algn="l"/>
            <a:r>
              <a:rPr lang="en-US" sz="1600" dirty="0">
                <a:latin typeface="Adobe Arabic" pitchFamily="18" charset="-78"/>
                <a:cs typeface="Adobe Arabic" pitchFamily="18" charset="-78"/>
              </a:rPr>
              <a:t>Additionally, YVEDDI’s HARRP program replaced her 16-year-old heat pump. The homeowner was very grateful and said there </a:t>
            </a:r>
            <a:r>
              <a:rPr lang="en-US" sz="1600" dirty="0" smtClean="0">
                <a:latin typeface="Adobe Arabic" pitchFamily="18" charset="-78"/>
                <a:cs typeface="Adobe Arabic" pitchFamily="18" charset="-78"/>
              </a:rPr>
              <a:t>was </a:t>
            </a:r>
            <a:r>
              <a:rPr lang="en-US" sz="1600" dirty="0">
                <a:latin typeface="Adobe Arabic" pitchFamily="18" charset="-78"/>
                <a:cs typeface="Adobe Arabic" pitchFamily="18" charset="-78"/>
              </a:rPr>
              <a:t>no way she could have ever had this done on her </a:t>
            </a:r>
            <a:r>
              <a:rPr lang="en-US" sz="1600" dirty="0" smtClean="0">
                <a:latin typeface="Adobe Arabic" pitchFamily="18" charset="-78"/>
                <a:cs typeface="Adobe Arabic" pitchFamily="18" charset="-78"/>
              </a:rPr>
              <a:t>own.</a:t>
            </a:r>
            <a:endParaRPr lang="en-US" sz="1600" dirty="0">
              <a:latin typeface="Adobe Arabic" pitchFamily="18" charset="-78"/>
              <a:cs typeface="Adobe Arabic" pitchFamily="18" charset="-78"/>
            </a:endParaRPr>
          </a:p>
        </p:txBody>
      </p:sp>
      <p:sp>
        <p:nvSpPr>
          <p:cNvPr id="3" name="TextBox 2"/>
          <p:cNvSpPr txBox="1"/>
          <p:nvPr/>
        </p:nvSpPr>
        <p:spPr>
          <a:xfrm>
            <a:off x="7880059" y="1981200"/>
            <a:ext cx="1873541" cy="1815882"/>
          </a:xfrm>
          <a:prstGeom prst="rect">
            <a:avLst/>
          </a:prstGeom>
          <a:noFill/>
        </p:spPr>
        <p:txBody>
          <a:bodyPr wrap="square" rtlCol="0">
            <a:spAutoFit/>
          </a:bodyPr>
          <a:lstStyle/>
          <a:p>
            <a:pPr algn="ctr"/>
            <a:r>
              <a:rPr lang="en-US" sz="1600" dirty="0">
                <a:latin typeface="Adobe Arabic" pitchFamily="18" charset="-78"/>
                <a:cs typeface="Adobe Arabic" pitchFamily="18" charset="-78"/>
              </a:rPr>
              <a:t>The </a:t>
            </a:r>
            <a:r>
              <a:rPr lang="en-US" sz="1600" b="1" dirty="0">
                <a:solidFill>
                  <a:srgbClr val="6B633D"/>
                </a:solidFill>
                <a:latin typeface="Adobe Arabic" pitchFamily="18" charset="-78"/>
                <a:cs typeface="Adobe Arabic" pitchFamily="18" charset="-78"/>
              </a:rPr>
              <a:t>Weatherization Assistance Program</a:t>
            </a:r>
            <a:r>
              <a:rPr lang="en-US" sz="1600" dirty="0">
                <a:solidFill>
                  <a:srgbClr val="6B633D"/>
                </a:solidFill>
                <a:latin typeface="Adobe Arabic" pitchFamily="18" charset="-78"/>
                <a:cs typeface="Adobe Arabic" pitchFamily="18" charset="-78"/>
              </a:rPr>
              <a:t> </a:t>
            </a:r>
            <a:r>
              <a:rPr lang="en-US" sz="1600" dirty="0">
                <a:latin typeface="Adobe Arabic" pitchFamily="18" charset="-78"/>
                <a:cs typeface="Adobe Arabic" pitchFamily="18" charset="-78"/>
              </a:rPr>
              <a:t>is designed to weatherize the homes of low-income families, making the homes more energy efficient and easier to heat and cool</a:t>
            </a:r>
            <a:r>
              <a:rPr lang="en-US" sz="1600" dirty="0">
                <a:solidFill>
                  <a:srgbClr val="6B633D"/>
                </a:solidFill>
                <a:latin typeface="Adobe Arabic" pitchFamily="18" charset="-78"/>
                <a:cs typeface="Adobe Arabic" pitchFamily="18" charset="-78"/>
              </a:rPr>
              <a:t>.  </a:t>
            </a:r>
          </a:p>
        </p:txBody>
      </p:sp>
    </p:spTree>
    <p:extLst>
      <p:ext uri="{BB962C8B-B14F-4D97-AF65-F5344CB8AC3E}">
        <p14:creationId xmlns:p14="http://schemas.microsoft.com/office/powerpoint/2010/main" val="10943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3" name="TextBox 2"/>
          <p:cNvSpPr txBox="1"/>
          <p:nvPr/>
        </p:nvSpPr>
        <p:spPr>
          <a:xfrm>
            <a:off x="2895600" y="4495800"/>
            <a:ext cx="2514600" cy="2123658"/>
          </a:xfrm>
          <a:prstGeom prst="rect">
            <a:avLst/>
          </a:prstGeom>
          <a:noFill/>
        </p:spPr>
        <p:txBody>
          <a:bodyPr wrap="square" rtlCol="0">
            <a:spAutoFit/>
          </a:bodyPr>
          <a:lstStyle/>
          <a:p>
            <a:r>
              <a:rPr lang="en-US" sz="1800" dirty="0">
                <a:latin typeface="Adobe Arabic" pitchFamily="18" charset="-78"/>
                <a:cs typeface="Adobe Arabic" pitchFamily="18" charset="-78"/>
              </a:rPr>
              <a:t>The </a:t>
            </a:r>
            <a:r>
              <a:rPr lang="en-US" sz="1800" b="1" dirty="0">
                <a:solidFill>
                  <a:srgbClr val="6B633D"/>
                </a:solidFill>
                <a:latin typeface="Adobe Arabic" pitchFamily="18" charset="-78"/>
                <a:cs typeface="Adobe Arabic" pitchFamily="18" charset="-78"/>
              </a:rPr>
              <a:t>Heating and Air Repair and Replacement Program</a:t>
            </a:r>
            <a:r>
              <a:rPr lang="en-US" sz="1800" dirty="0">
                <a:solidFill>
                  <a:srgbClr val="6B633D"/>
                </a:solidFill>
                <a:latin typeface="Adobe Arabic" pitchFamily="18" charset="-78"/>
                <a:cs typeface="Adobe Arabic" pitchFamily="18" charset="-78"/>
              </a:rPr>
              <a:t> (HARRP) </a:t>
            </a:r>
            <a:r>
              <a:rPr lang="en-US" sz="1600" dirty="0">
                <a:latin typeface="Adobe Arabic" pitchFamily="18" charset="-78"/>
                <a:cs typeface="Adobe Arabic" pitchFamily="18" charset="-78"/>
              </a:rPr>
              <a:t>repairs or replaces heating and cooling systems for low-income households</a:t>
            </a:r>
            <a:r>
              <a:rPr lang="en-US" sz="1600" dirty="0">
                <a:solidFill>
                  <a:srgbClr val="6B633D"/>
                </a:solidFill>
                <a:latin typeface="Adobe Arabic" pitchFamily="18" charset="-78"/>
                <a:cs typeface="Adobe Arabic" pitchFamily="18" charset="-78"/>
              </a:rPr>
              <a:t>.  </a:t>
            </a:r>
            <a:r>
              <a:rPr lang="en-US" sz="1600" dirty="0">
                <a:latin typeface="Adobe Arabic" pitchFamily="18" charset="-78"/>
                <a:cs typeface="Adobe Arabic" pitchFamily="18" charset="-78"/>
              </a:rPr>
              <a:t>In 2012-2013, </a:t>
            </a:r>
            <a:r>
              <a:rPr lang="en-US" sz="1600" dirty="0" smtClean="0">
                <a:latin typeface="Adobe Arabic" pitchFamily="18" charset="-78"/>
                <a:cs typeface="Adobe Arabic" pitchFamily="18" charset="-78"/>
              </a:rPr>
              <a:t>YVEDDI was </a:t>
            </a:r>
            <a:r>
              <a:rPr lang="en-US" sz="1600" dirty="0">
                <a:latin typeface="Adobe Arabic" pitchFamily="18" charset="-78"/>
                <a:cs typeface="Adobe Arabic" pitchFamily="18" charset="-78"/>
              </a:rPr>
              <a:t>able to repair or replace the heating/cooling systems in 17 homes, improving the lives of 23 people.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9893"/>
          <a:stretch/>
        </p:blipFill>
        <p:spPr>
          <a:xfrm>
            <a:off x="-5443" y="4038972"/>
            <a:ext cx="2662899" cy="2132855"/>
          </a:xfrm>
          <a:prstGeom prst="rect">
            <a:avLst/>
          </a:prstGeom>
        </p:spPr>
      </p:pic>
      <p:sp>
        <p:nvSpPr>
          <p:cNvPr id="20" name="Wave 19"/>
          <p:cNvSpPr/>
          <p:nvPr/>
        </p:nvSpPr>
        <p:spPr>
          <a:xfrm rot="10800000" flipV="1">
            <a:off x="-59013" y="7086600"/>
            <a:ext cx="10117413" cy="604204"/>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Weatherization Program</a:t>
            </a:r>
            <a:endParaRPr lang="en-US" dirty="0"/>
          </a:p>
        </p:txBody>
      </p:sp>
      <p:sp>
        <p:nvSpPr>
          <p:cNvPr id="4" name="Slide Number Placeholder 3"/>
          <p:cNvSpPr>
            <a:spLocks noGrp="1"/>
          </p:cNvSpPr>
          <p:nvPr>
            <p:ph type="sldNum" sz="quarter" idx="12"/>
          </p:nvPr>
        </p:nvSpPr>
        <p:spPr>
          <a:xfrm>
            <a:off x="7144795" y="7308055"/>
            <a:ext cx="2346960" cy="413808"/>
          </a:xfrm>
        </p:spPr>
        <p:txBody>
          <a:bodyPr/>
          <a:lstStyle/>
          <a:p>
            <a:fld id="{1E318D8C-ED97-479F-B972-C64305119609}" type="slidenum">
              <a:rPr lang="en-US" smtClean="0">
                <a:solidFill>
                  <a:schemeClr val="tx1"/>
                </a:solidFill>
              </a:rPr>
              <a:t>22</a:t>
            </a:fld>
            <a:endParaRPr lang="en-US" dirty="0">
              <a:solidFill>
                <a:schemeClr val="tx1"/>
              </a:solidFill>
            </a:endParaRPr>
          </a:p>
        </p:txBody>
      </p:sp>
      <p:sp>
        <p:nvSpPr>
          <p:cNvPr id="5" name="Rectangle 4"/>
          <p:cNvSpPr/>
          <p:nvPr/>
        </p:nvSpPr>
        <p:spPr>
          <a:xfrm>
            <a:off x="0" y="0"/>
            <a:ext cx="10045700" cy="403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1771036899"/>
              </p:ext>
            </p:extLst>
          </p:nvPr>
        </p:nvGraphicFramePr>
        <p:xfrm>
          <a:off x="228600" y="228600"/>
          <a:ext cx="6019800" cy="3752008"/>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1815" y="4038600"/>
            <a:ext cx="10058400" cy="0"/>
          </a:xfrm>
          <a:prstGeom prst="line">
            <a:avLst/>
          </a:prstGeom>
          <a:ln>
            <a:solidFill>
              <a:srgbClr val="6B633D"/>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p14="http://schemas.microsoft.com/office/powerpoint/2010/main" val="2808362150"/>
              </p:ext>
            </p:extLst>
          </p:nvPr>
        </p:nvGraphicFramePr>
        <p:xfrm>
          <a:off x="6172200" y="533400"/>
          <a:ext cx="3581400" cy="27432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4199186346"/>
              </p:ext>
            </p:extLst>
          </p:nvPr>
        </p:nvGraphicFramePr>
        <p:xfrm>
          <a:off x="5562600" y="4038973"/>
          <a:ext cx="3810000" cy="3200028"/>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4"/>
          <p:cNvSpPr txBox="1"/>
          <p:nvPr/>
        </p:nvSpPr>
        <p:spPr>
          <a:xfrm>
            <a:off x="8077200" y="6171753"/>
            <a:ext cx="1581150" cy="495300"/>
          </a:xfrm>
          <a:prstGeom prst="rect">
            <a:avLst/>
          </a:prstGeom>
          <a:solidFill>
            <a:srgbClr val="EBEAB6"/>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latin typeface="Adobe Arabic" pitchFamily="18" charset="-78"/>
                <a:cs typeface="Adobe Arabic" pitchFamily="18" charset="-78"/>
              </a:rPr>
              <a:t>Wait</a:t>
            </a:r>
            <a:r>
              <a:rPr lang="en-US" sz="1200" baseline="0" dirty="0">
                <a:latin typeface="Adobe Arabic" pitchFamily="18" charset="-78"/>
                <a:cs typeface="Adobe Arabic" pitchFamily="18" charset="-78"/>
              </a:rPr>
              <a:t> List - 4</a:t>
            </a:r>
          </a:p>
          <a:p>
            <a:r>
              <a:rPr lang="en-US" sz="1200" baseline="0" dirty="0" smtClean="0">
                <a:latin typeface="Adobe Arabic" pitchFamily="18" charset="-78"/>
                <a:cs typeface="Adobe Arabic" pitchFamily="18" charset="-78"/>
              </a:rPr>
              <a:t>Average </a:t>
            </a:r>
            <a:r>
              <a:rPr lang="en-US" sz="1200" baseline="0" dirty="0">
                <a:latin typeface="Adobe Arabic" pitchFamily="18" charset="-78"/>
                <a:cs typeface="Adobe Arabic" pitchFamily="18" charset="-78"/>
              </a:rPr>
              <a:t>Cost Per Unit $2,788</a:t>
            </a:r>
            <a:endParaRPr lang="en-US" sz="1200" dirty="0">
              <a:latin typeface="Adobe Arabic" pitchFamily="18" charset="-78"/>
              <a:cs typeface="Adobe Arabic" pitchFamily="18" charset="-78"/>
            </a:endParaRPr>
          </a:p>
        </p:txBody>
      </p:sp>
      <p:sp>
        <p:nvSpPr>
          <p:cNvPr id="15" name="TextBox 14"/>
          <p:cNvSpPr txBox="1"/>
          <p:nvPr/>
        </p:nvSpPr>
        <p:spPr>
          <a:xfrm>
            <a:off x="337002" y="6532602"/>
            <a:ext cx="2177597" cy="553998"/>
          </a:xfrm>
          <a:prstGeom prst="rect">
            <a:avLst/>
          </a:prstGeom>
          <a:noFill/>
        </p:spPr>
        <p:txBody>
          <a:bodyPr wrap="square" rtlCol="0">
            <a:spAutoFit/>
          </a:bodyPr>
          <a:lstStyle/>
          <a:p>
            <a:r>
              <a:rPr lang="en-US" sz="1000" dirty="0">
                <a:latin typeface="Arial Narrow" panose="020B0606020202030204" pitchFamily="34" charset="0"/>
                <a:cs typeface="Adobe Arabic" pitchFamily="18" charset="-78"/>
              </a:rPr>
              <a:t>Funded by the </a:t>
            </a:r>
            <a:r>
              <a:rPr lang="en-US" sz="1000" dirty="0" smtClean="0">
                <a:latin typeface="Arial Narrow" panose="020B0606020202030204" pitchFamily="34" charset="0"/>
                <a:cs typeface="Adobe Arabic" pitchFamily="18" charset="-78"/>
              </a:rPr>
              <a:t>N.C. Division of Commerce Energy Division, Department of Health and Human Services, and County of Surry </a:t>
            </a:r>
            <a:endParaRPr lang="en-US" sz="1000" dirty="0">
              <a:latin typeface="Arial Narrow" panose="020B0606020202030204" pitchFamily="34" charset="0"/>
              <a:cs typeface="Adobe Arabic" pitchFamily="18" charset="-78"/>
            </a:endParaRPr>
          </a:p>
        </p:txBody>
      </p:sp>
    </p:spTree>
    <p:extLst>
      <p:ext uri="{BB962C8B-B14F-4D97-AF65-F5344CB8AC3E}">
        <p14:creationId xmlns:p14="http://schemas.microsoft.com/office/powerpoint/2010/main" val="3882354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0" y="0"/>
            <a:ext cx="7033895" cy="778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2" name="TextBox 1"/>
          <p:cNvSpPr txBox="1"/>
          <p:nvPr/>
        </p:nvSpPr>
        <p:spPr>
          <a:xfrm>
            <a:off x="185640" y="315342"/>
            <a:ext cx="3318085" cy="4265555"/>
          </a:xfrm>
          <a:prstGeom prst="rect">
            <a:avLst/>
          </a:prstGeom>
          <a:noFill/>
        </p:spPr>
        <p:txBody>
          <a:bodyPr wrap="square" lIns="101882" tIns="50941" rIns="101882" bIns="50941" rtlCol="0">
            <a:spAutoFit/>
          </a:bodyPr>
          <a:lstStyle/>
          <a:p>
            <a:pPr algn="just"/>
            <a:r>
              <a:rPr lang="en-US" dirty="0" smtClean="0">
                <a:latin typeface="Adobe Arabic" pitchFamily="18" charset="-78"/>
                <a:cs typeface="Adobe Arabic" pitchFamily="18" charset="-78"/>
              </a:rPr>
              <a:t>The </a:t>
            </a:r>
            <a:r>
              <a:rPr lang="en-US" dirty="0" smtClean="0">
                <a:solidFill>
                  <a:srgbClr val="6B633D"/>
                </a:solidFill>
                <a:latin typeface="Adobe Arabic" pitchFamily="18" charset="-78"/>
                <a:cs typeface="Adobe Arabic" pitchFamily="18" charset="-78"/>
              </a:rPr>
              <a:t>Yadkin Home Place </a:t>
            </a:r>
            <a:r>
              <a:rPr lang="en-US" dirty="0" smtClean="0">
                <a:solidFill>
                  <a:srgbClr val="6B633D"/>
                </a:solidFill>
                <a:latin typeface="Adobe Arabic" pitchFamily="18" charset="-78"/>
                <a:cs typeface="Adobe Arabic" pitchFamily="18" charset="-78"/>
              </a:rPr>
              <a:t>One </a:t>
            </a:r>
            <a:r>
              <a:rPr lang="en-US" dirty="0" smtClean="0">
                <a:latin typeface="Adobe Arabic" pitchFamily="18" charset="-78"/>
                <a:cs typeface="Adobe Arabic" pitchFamily="18" charset="-78"/>
              </a:rPr>
              <a:t>is </a:t>
            </a:r>
            <a:r>
              <a:rPr lang="en-US" dirty="0" smtClean="0">
                <a:latin typeface="Adobe Arabic" pitchFamily="18" charset="-78"/>
                <a:cs typeface="Adobe Arabic" pitchFamily="18" charset="-78"/>
              </a:rPr>
              <a:t>licensed by the State of North Carolina and provides supervised residential services to six developmentally disabled (IDD) adults.</a:t>
            </a:r>
          </a:p>
          <a:p>
            <a:pPr algn="just"/>
            <a:endParaRPr lang="en-US" sz="1050" dirty="0" smtClean="0">
              <a:latin typeface="Adobe Arabic" pitchFamily="18" charset="-78"/>
              <a:cs typeface="Adobe Arabic" pitchFamily="18" charset="-78"/>
            </a:endParaRPr>
          </a:p>
          <a:p>
            <a:pPr algn="just"/>
            <a:r>
              <a:rPr lang="en-US" dirty="0" smtClean="0">
                <a:latin typeface="Adobe Arabic" pitchFamily="18" charset="-78"/>
                <a:cs typeface="Adobe Arabic" pitchFamily="18" charset="-78"/>
              </a:rPr>
              <a:t>Our clients are provided with targeted case management services, day activities, transportation, and related services designed to assist them in reaching short-term objectives and long-range goals, emphasizing assistance to clients in maximizing full development potential.</a:t>
            </a:r>
            <a:endParaRPr lang="en-US" dirty="0">
              <a:latin typeface="Adobe Arabic" pitchFamily="18" charset="-78"/>
              <a:cs typeface="Adobe Arabic" pitchFamily="18" charset="-78"/>
            </a:endParaRPr>
          </a:p>
        </p:txBody>
      </p:sp>
      <p:sp>
        <p:nvSpPr>
          <p:cNvPr id="10" name="TextBox 9"/>
          <p:cNvSpPr txBox="1"/>
          <p:nvPr/>
        </p:nvSpPr>
        <p:spPr>
          <a:xfrm>
            <a:off x="7460122" y="315344"/>
            <a:ext cx="2118201" cy="933874"/>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Yadkin Home </a:t>
            </a:r>
            <a:r>
              <a:rPr lang="en-US" sz="2700" b="1" i="1" dirty="0" smtClean="0">
                <a:solidFill>
                  <a:srgbClr val="6B633D"/>
                </a:solidFill>
                <a:latin typeface="Adobe Arabic" pitchFamily="18" charset="-78"/>
                <a:cs typeface="Adobe Arabic" pitchFamily="18" charset="-78"/>
              </a:rPr>
              <a:t>Place One</a:t>
            </a:r>
            <a:endParaRPr lang="en-US" sz="2700" b="1" i="1" dirty="0">
              <a:solidFill>
                <a:srgbClr val="6B633D"/>
              </a:solidFill>
              <a:latin typeface="Adobe Arabic" pitchFamily="18" charset="-78"/>
              <a:cs typeface="Adobe Arabic" pitchFamily="18" charset="-78"/>
            </a:endParaRPr>
          </a:p>
        </p:txBody>
      </p:sp>
      <p:sp>
        <p:nvSpPr>
          <p:cNvPr id="7" name="Wave 6"/>
          <p:cNvSpPr/>
          <p:nvPr/>
        </p:nvSpPr>
        <p:spPr>
          <a:xfrm rot="5400000" flipV="1">
            <a:off x="2958556" y="3611856"/>
            <a:ext cx="7827916" cy="604204"/>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046" t="18440" r="9393" b="17745"/>
          <a:stretch/>
        </p:blipFill>
        <p:spPr>
          <a:xfrm>
            <a:off x="1086177" y="4972050"/>
            <a:ext cx="4009698" cy="2269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1E318D8C-ED97-479F-B972-C64305119609}" type="slidenum">
              <a:rPr lang="en-US" smtClean="0"/>
              <a:t>23</a:t>
            </a:fld>
            <a:endParaRPr lang="en-US" dirty="0"/>
          </a:p>
        </p:txBody>
      </p:sp>
      <p:sp>
        <p:nvSpPr>
          <p:cNvPr id="11" name="TextBox 10"/>
          <p:cNvSpPr txBox="1"/>
          <p:nvPr/>
        </p:nvSpPr>
        <p:spPr>
          <a:xfrm>
            <a:off x="7447422" y="6375354"/>
            <a:ext cx="2263123" cy="707886"/>
          </a:xfrm>
          <a:prstGeom prst="rect">
            <a:avLst/>
          </a:prstGeom>
          <a:noFill/>
        </p:spPr>
        <p:txBody>
          <a:bodyPr wrap="square" rtlCol="0">
            <a:spAutoFit/>
          </a:bodyPr>
          <a:lstStyle/>
          <a:p>
            <a:pPr algn="ctr"/>
            <a:r>
              <a:rPr lang="en-US" sz="1000" dirty="0" smtClean="0">
                <a:latin typeface="Arial Narrow" panose="020B0606020202030204" pitchFamily="34" charset="0"/>
                <a:cs typeface="Adobe Arabic" pitchFamily="18" charset="-78"/>
              </a:rPr>
              <a:t>Funded by </a:t>
            </a:r>
            <a:r>
              <a:rPr lang="en-US" sz="1000" dirty="0">
                <a:latin typeface="Arial Narrow" panose="020B0606020202030204" pitchFamily="34" charset="0"/>
              </a:rPr>
              <a:t>Yadkin Home Place Six, Inc</a:t>
            </a:r>
            <a:r>
              <a:rPr lang="en-US" sz="1000" dirty="0" smtClean="0">
                <a:latin typeface="Arial Narrow" panose="020B0606020202030204" pitchFamily="34" charset="0"/>
              </a:rPr>
              <a:t>.</a:t>
            </a:r>
            <a:r>
              <a:rPr lang="en-US" sz="1000" dirty="0" smtClean="0"/>
              <a:t>, </a:t>
            </a:r>
            <a:r>
              <a:rPr lang="en-US" sz="1000" dirty="0" smtClean="0">
                <a:latin typeface="Arial Narrow" panose="020B0606020202030204" pitchFamily="34" charset="0"/>
              </a:rPr>
              <a:t>Yadkin County </a:t>
            </a:r>
            <a:r>
              <a:rPr lang="en-US" sz="1000" dirty="0" smtClean="0">
                <a:latin typeface="Arial Narrow" panose="020B0606020202030204" pitchFamily="34" charset="0"/>
                <a:cs typeface="Adobe Arabic" pitchFamily="18" charset="-78"/>
              </a:rPr>
              <a:t>United Fund, Partners Behavioral </a:t>
            </a:r>
            <a:r>
              <a:rPr lang="en-US" sz="1000" dirty="0">
                <a:latin typeface="Arial Narrow" panose="020B0606020202030204" pitchFamily="34" charset="0"/>
                <a:cs typeface="Adobe Arabic" pitchFamily="18" charset="-78"/>
              </a:rPr>
              <a:t>Health </a:t>
            </a:r>
            <a:r>
              <a:rPr lang="en-US" sz="1000" dirty="0" smtClean="0">
                <a:latin typeface="Arial Narrow" panose="020B0606020202030204" pitchFamily="34" charset="0"/>
                <a:cs typeface="Adobe Arabic" pitchFamily="18" charset="-78"/>
              </a:rPr>
              <a:t>Management, </a:t>
            </a:r>
            <a:r>
              <a:rPr lang="en-US" sz="1000" dirty="0">
                <a:latin typeface="Arial Narrow" panose="020B0606020202030204" pitchFamily="34" charset="0"/>
                <a:cs typeface="Adobe Arabic" pitchFamily="18" charset="-78"/>
              </a:rPr>
              <a:t>Resident </a:t>
            </a:r>
            <a:r>
              <a:rPr lang="en-US" sz="1000" dirty="0" smtClean="0">
                <a:latin typeface="Arial Narrow" panose="020B0606020202030204" pitchFamily="34" charset="0"/>
                <a:cs typeface="Adobe Arabic" pitchFamily="18" charset="-78"/>
              </a:rPr>
              <a:t>Benefits, and fundraisers</a:t>
            </a:r>
          </a:p>
        </p:txBody>
      </p:sp>
      <p:sp>
        <p:nvSpPr>
          <p:cNvPr id="17" name="Content Placeholder 4"/>
          <p:cNvSpPr txBox="1">
            <a:spLocks/>
          </p:cNvSpPr>
          <p:nvPr/>
        </p:nvSpPr>
        <p:spPr>
          <a:xfrm>
            <a:off x="3657600" y="426912"/>
            <a:ext cx="2819400" cy="4253244"/>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550" dirty="0">
                <a:latin typeface="Adobe Arabic" pitchFamily="18" charset="-78"/>
                <a:cs typeface="Adobe Arabic" pitchFamily="18" charset="-78"/>
              </a:rPr>
              <a:t>One of our residents moved into Yadkin Home Place One after living at home with his parents. Upon arriving, he needed the staff’s assistance with many of his daily skills such as dressing himself and chores like making his bed and sorting his laundry.</a:t>
            </a:r>
          </a:p>
          <a:p>
            <a:pPr algn="l"/>
            <a:r>
              <a:rPr lang="en-US" sz="1550" dirty="0">
                <a:latin typeface="Adobe Arabic" pitchFamily="18" charset="-78"/>
                <a:cs typeface="Adobe Arabic" pitchFamily="18" charset="-78"/>
              </a:rPr>
              <a:t>With the help of the group home’s caring staff, the resident is now able to express pride in his skills and exhibits an improved sense of self when he dresses himself or puts on new pillowcases and sorts his laundry. He loves to tell the staff, fellow residents and his parents, “I did it all by myself!!”</a:t>
            </a:r>
          </a:p>
          <a:p>
            <a:pPr algn="l"/>
            <a:r>
              <a:rPr lang="en-US" sz="1550" dirty="0">
                <a:latin typeface="Adobe Arabic" pitchFamily="18" charset="-78"/>
                <a:cs typeface="Adobe Arabic" pitchFamily="18" charset="-78"/>
              </a:rPr>
              <a:t>This resident continues to need supervision, but staff members allow him to do as much of any task as he can to build on his success and increase his self-esteem.</a:t>
            </a:r>
          </a:p>
        </p:txBody>
      </p:sp>
      <p:sp>
        <p:nvSpPr>
          <p:cNvPr id="5" name="Rectangle 4"/>
          <p:cNvSpPr/>
          <p:nvPr/>
        </p:nvSpPr>
        <p:spPr>
          <a:xfrm>
            <a:off x="7215106" y="1447800"/>
            <a:ext cx="2727754" cy="4278094"/>
          </a:xfrm>
          <a:prstGeom prst="rect">
            <a:avLst/>
          </a:prstGeom>
        </p:spPr>
        <p:txBody>
          <a:bodyPr wrap="square">
            <a:spAutoFit/>
          </a:bodyPr>
          <a:lstStyle/>
          <a:p>
            <a:pPr algn="just"/>
            <a:r>
              <a:rPr lang="en-US" sz="1600" dirty="0">
                <a:latin typeface="Adobe Arabic" pitchFamily="18" charset="-78"/>
                <a:cs typeface="Adobe Arabic" pitchFamily="18" charset="-78"/>
              </a:rPr>
              <a:t>The Yadkin Home Place Six, Inc. Board of Directors is </a:t>
            </a:r>
            <a:r>
              <a:rPr lang="en-US" sz="1600" dirty="0" smtClean="0">
                <a:latin typeface="Adobe Arabic" pitchFamily="18" charset="-78"/>
                <a:cs typeface="Adobe Arabic" pitchFamily="18" charset="-78"/>
              </a:rPr>
              <a:t>the founder and </a:t>
            </a:r>
            <a:r>
              <a:rPr lang="en-US" sz="1600" dirty="0">
                <a:latin typeface="Adobe Arabic" pitchFamily="18" charset="-78"/>
                <a:cs typeface="Adobe Arabic" pitchFamily="18" charset="-78"/>
              </a:rPr>
              <a:t>fundraising arm of this home.  Board members are from various parts of Yadkin County and are deeply committed to </a:t>
            </a:r>
            <a:r>
              <a:rPr lang="en-US" sz="1600" dirty="0" smtClean="0">
                <a:latin typeface="Adobe Arabic" pitchFamily="18" charset="-78"/>
                <a:cs typeface="Adobe Arabic" pitchFamily="18" charset="-78"/>
              </a:rPr>
              <a:t>identifying </a:t>
            </a:r>
            <a:r>
              <a:rPr lang="en-US" sz="1600" dirty="0">
                <a:latin typeface="Adobe Arabic" pitchFamily="18" charset="-78"/>
                <a:cs typeface="Adobe Arabic" pitchFamily="18" charset="-78"/>
              </a:rPr>
              <a:t>funding resources to meet the needs of adults with disabilities </a:t>
            </a:r>
            <a:r>
              <a:rPr lang="en-US" sz="1600" dirty="0" smtClean="0">
                <a:latin typeface="Adobe Arabic" pitchFamily="18" charset="-78"/>
                <a:cs typeface="Adobe Arabic" pitchFamily="18" charset="-78"/>
              </a:rPr>
              <a:t>receiving residential </a:t>
            </a:r>
            <a:r>
              <a:rPr lang="en-US" sz="1600" dirty="0">
                <a:latin typeface="Adobe Arabic" pitchFamily="18" charset="-78"/>
                <a:cs typeface="Adobe Arabic" pitchFamily="18" charset="-78"/>
              </a:rPr>
              <a:t>services. </a:t>
            </a:r>
            <a:endParaRPr lang="en-US" sz="1600" dirty="0" smtClean="0">
              <a:latin typeface="Adobe Arabic" pitchFamily="18" charset="-78"/>
              <a:cs typeface="Adobe Arabic" pitchFamily="18" charset="-78"/>
            </a:endParaRPr>
          </a:p>
          <a:p>
            <a:r>
              <a:rPr lang="en-US" sz="1600" dirty="0" smtClean="0">
                <a:latin typeface="Adobe Arabic" pitchFamily="18" charset="-78"/>
                <a:cs typeface="Adobe Arabic" pitchFamily="18" charset="-78"/>
              </a:rPr>
              <a:t> </a:t>
            </a:r>
          </a:p>
          <a:p>
            <a:endParaRPr lang="en-US" sz="1600" dirty="0">
              <a:latin typeface="Adobe Arabic" pitchFamily="18" charset="-78"/>
              <a:cs typeface="Adobe Arabic" pitchFamily="18" charset="-78"/>
            </a:endParaRPr>
          </a:p>
          <a:p>
            <a:pPr algn="ctr"/>
            <a:r>
              <a:rPr lang="en-US" sz="1600" u="sng" dirty="0">
                <a:latin typeface="Adobe Arabic" pitchFamily="18" charset="-78"/>
                <a:cs typeface="Adobe Arabic" pitchFamily="18" charset="-78"/>
              </a:rPr>
              <a:t>Yadkin Home Place Six, Inc. </a:t>
            </a:r>
            <a:endParaRPr lang="en-US" sz="1600" u="sng" dirty="0" smtClean="0">
              <a:latin typeface="Adobe Arabic" pitchFamily="18" charset="-78"/>
              <a:cs typeface="Adobe Arabic" pitchFamily="18" charset="-78"/>
            </a:endParaRPr>
          </a:p>
          <a:p>
            <a:pPr algn="ctr"/>
            <a:r>
              <a:rPr lang="en-US" sz="1600" u="sng" dirty="0" smtClean="0">
                <a:latin typeface="Adobe Arabic" pitchFamily="18" charset="-78"/>
                <a:cs typeface="Adobe Arabic" pitchFamily="18" charset="-78"/>
              </a:rPr>
              <a:t>Board </a:t>
            </a:r>
            <a:r>
              <a:rPr lang="en-US" sz="1600" u="sng" dirty="0">
                <a:latin typeface="Adobe Arabic" pitchFamily="18" charset="-78"/>
                <a:cs typeface="Adobe Arabic" pitchFamily="18" charset="-78"/>
              </a:rPr>
              <a:t>Members</a:t>
            </a:r>
            <a:endParaRPr lang="en-US" sz="1600" dirty="0">
              <a:latin typeface="Adobe Arabic" pitchFamily="18" charset="-78"/>
              <a:cs typeface="Adobe Arabic" pitchFamily="18" charset="-78"/>
            </a:endParaRPr>
          </a:p>
          <a:p>
            <a:pPr algn="ctr"/>
            <a:r>
              <a:rPr lang="en-US" sz="1600" dirty="0">
                <a:latin typeface="Adobe Arabic" pitchFamily="18" charset="-78"/>
                <a:cs typeface="Adobe Arabic" pitchFamily="18" charset="-78"/>
              </a:rPr>
              <a:t>Bob Adams, Tony Gentry, Jerry Carlton, Marty Driver, Mildred Carter, </a:t>
            </a:r>
            <a:r>
              <a:rPr lang="en-US" sz="1600" dirty="0" err="1">
                <a:latin typeface="Adobe Arabic" pitchFamily="18" charset="-78"/>
                <a:cs typeface="Adobe Arabic" pitchFamily="18" charset="-78"/>
              </a:rPr>
              <a:t>Sandie</a:t>
            </a:r>
            <a:r>
              <a:rPr lang="en-US" sz="1600" dirty="0">
                <a:latin typeface="Adobe Arabic" pitchFamily="18" charset="-78"/>
                <a:cs typeface="Adobe Arabic" pitchFamily="18" charset="-78"/>
              </a:rPr>
              <a:t> Grant, Linda Gough, Kim Matthews,  Faye </a:t>
            </a:r>
            <a:r>
              <a:rPr lang="en-US" sz="1600" dirty="0" err="1">
                <a:latin typeface="Adobe Arabic" pitchFamily="18" charset="-78"/>
                <a:cs typeface="Adobe Arabic" pitchFamily="18" charset="-78"/>
              </a:rPr>
              <a:t>Diachenko</a:t>
            </a:r>
            <a:r>
              <a:rPr lang="en-US" sz="1600" dirty="0">
                <a:latin typeface="Adobe Arabic" pitchFamily="18" charset="-78"/>
                <a:cs typeface="Adobe Arabic" pitchFamily="18" charset="-78"/>
              </a:rPr>
              <a:t>, Lindsey </a:t>
            </a:r>
            <a:r>
              <a:rPr lang="en-US" sz="1600" dirty="0" smtClean="0">
                <a:latin typeface="Adobe Arabic" pitchFamily="18" charset="-78"/>
                <a:cs typeface="Adobe Arabic" pitchFamily="18" charset="-78"/>
              </a:rPr>
              <a:t>Craven and Randy Warden</a:t>
            </a:r>
            <a:endParaRPr lang="en-US" sz="1600" dirty="0">
              <a:latin typeface="Adobe Arabic" pitchFamily="18" charset="-78"/>
              <a:cs typeface="Adobe Arabic" pitchFamily="18" charset="-78"/>
            </a:endParaRPr>
          </a:p>
        </p:txBody>
      </p:sp>
    </p:spTree>
    <p:extLst>
      <p:ext uri="{BB962C8B-B14F-4D97-AF65-F5344CB8AC3E}">
        <p14:creationId xmlns:p14="http://schemas.microsoft.com/office/powerpoint/2010/main" val="256693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4602480" cy="984144"/>
          </a:xfrm>
        </p:spPr>
        <p:txBody>
          <a:bodyPr>
            <a:normAutofit/>
          </a:bodyPr>
          <a:lstStyle/>
          <a:p>
            <a:pPr algn="l"/>
            <a:r>
              <a:rPr lang="en-US" sz="4000" dirty="0" smtClean="0">
                <a:solidFill>
                  <a:srgbClr val="6B633D"/>
                </a:solidFill>
                <a:latin typeface="Arial" panose="020B0604020202020204" pitchFamily="34" charset="0"/>
                <a:cs typeface="Arial" panose="020B0604020202020204" pitchFamily="34" charset="0"/>
              </a:rPr>
              <a:t>*</a:t>
            </a:r>
            <a:r>
              <a:rPr lang="en-US" sz="4000" dirty="0" smtClean="0">
                <a:solidFill>
                  <a:srgbClr val="6B633D"/>
                </a:solidFill>
              </a:rPr>
              <a:t>Financials</a:t>
            </a:r>
            <a:endParaRPr lang="en-US" sz="4000" dirty="0">
              <a:solidFill>
                <a:srgbClr val="6B633D"/>
              </a:solidFill>
            </a:endParaRPr>
          </a:p>
        </p:txBody>
      </p:sp>
      <p:sp>
        <p:nvSpPr>
          <p:cNvPr id="16" name="Rectangle 15"/>
          <p:cNvSpPr/>
          <p:nvPr/>
        </p:nvSpPr>
        <p:spPr>
          <a:xfrm>
            <a:off x="5105400" y="0"/>
            <a:ext cx="4953000" cy="7772400"/>
          </a:xfrm>
          <a:prstGeom prst="rect">
            <a:avLst/>
          </a:prstGeom>
          <a:solidFill>
            <a:srgbClr val="E7E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E318D8C-ED97-479F-B972-C64305119609}" type="slidenum">
              <a:rPr lang="en-US" smtClean="0"/>
              <a:t>24</a:t>
            </a:fld>
            <a:endParaRPr lang="en-US" dirty="0"/>
          </a:p>
        </p:txBody>
      </p:sp>
      <p:sp>
        <p:nvSpPr>
          <p:cNvPr id="10" name="TextBox 9"/>
          <p:cNvSpPr txBox="1"/>
          <p:nvPr/>
        </p:nvSpPr>
        <p:spPr>
          <a:xfrm>
            <a:off x="259080" y="6172200"/>
            <a:ext cx="4693920" cy="1384995"/>
          </a:xfrm>
          <a:prstGeom prst="rect">
            <a:avLst/>
          </a:prstGeom>
          <a:noFill/>
        </p:spPr>
        <p:txBody>
          <a:bodyPr wrap="square" rtlCol="0">
            <a:spAutoFit/>
          </a:bodyPr>
          <a:lstStyle/>
          <a:p>
            <a:r>
              <a:rPr lang="en-US" sz="1400" i="1" dirty="0">
                <a:latin typeface="Adobe Arabic" pitchFamily="18" charset="-78"/>
                <a:cs typeface="Adobe Arabic" pitchFamily="18" charset="-78"/>
              </a:rPr>
              <a:t>*These figures are presented based on the Modified Accrual Basis of accounting, and have not been audited by an independent auditor.  They are meant as approximations of how Yadkin Valley Economic Development District, Inc. (YVEDDI) performed in </a:t>
            </a:r>
            <a:r>
              <a:rPr lang="en-US" sz="1400" i="1" dirty="0" smtClean="0">
                <a:latin typeface="Adobe Arabic" pitchFamily="18" charset="-78"/>
                <a:cs typeface="Adobe Arabic" pitchFamily="18" charset="-78"/>
              </a:rPr>
              <a:t>its Fiscal Year </a:t>
            </a:r>
            <a:r>
              <a:rPr lang="en-US" sz="1400" i="1" dirty="0">
                <a:latin typeface="Adobe Arabic" pitchFamily="18" charset="-78"/>
                <a:cs typeface="Adobe Arabic" pitchFamily="18" charset="-78"/>
              </a:rPr>
              <a:t>ending June 30, 2013 and should be used and/or quoted as such. YVEDDI assumes no liability for the use of these figures for any purposes other than their intended use as approximated Revenues and Expenses.</a:t>
            </a:r>
          </a:p>
        </p:txBody>
      </p:sp>
      <p:graphicFrame>
        <p:nvGraphicFramePr>
          <p:cNvPr id="5" name="Table 4"/>
          <p:cNvGraphicFramePr>
            <a:graphicFrameLocks noGrp="1"/>
          </p:cNvGraphicFramePr>
          <p:nvPr>
            <p:extLst>
              <p:ext uri="{D42A27DB-BD31-4B8C-83A1-F6EECF244321}">
                <p14:modId xmlns:p14="http://schemas.microsoft.com/office/powerpoint/2010/main" val="266206585"/>
              </p:ext>
            </p:extLst>
          </p:nvPr>
        </p:nvGraphicFramePr>
        <p:xfrm>
          <a:off x="472440" y="1143000"/>
          <a:ext cx="4267200" cy="2133598"/>
        </p:xfrm>
        <a:graphic>
          <a:graphicData uri="http://schemas.openxmlformats.org/drawingml/2006/table">
            <a:tbl>
              <a:tblPr>
                <a:tableStyleId>{5C22544A-7EE6-4342-B048-85BDC9FD1C3A}</a:tableStyleId>
              </a:tblPr>
              <a:tblGrid>
                <a:gridCol w="2209800"/>
                <a:gridCol w="1219200"/>
                <a:gridCol w="838200"/>
              </a:tblGrid>
              <a:tr h="316969">
                <a:tc>
                  <a:txBody>
                    <a:bodyPr/>
                    <a:lstStyle/>
                    <a:p>
                      <a:pPr algn="ctr" fontAlgn="b"/>
                      <a:r>
                        <a:rPr lang="en-US" sz="1400" b="1" u="none" strike="noStrike" dirty="0" smtClean="0">
                          <a:effectLst/>
                          <a:latin typeface="Arial Narrow" panose="020B0606020202030204" pitchFamily="34" charset="0"/>
                        </a:rPr>
                        <a:t>Funding </a:t>
                      </a:r>
                      <a:r>
                        <a:rPr lang="en-US" sz="1400" b="1" u="none" strike="noStrike" dirty="0">
                          <a:effectLst/>
                          <a:latin typeface="Arial Narrow" panose="020B0606020202030204" pitchFamily="34" charset="0"/>
                        </a:rPr>
                        <a:t>Source</a:t>
                      </a:r>
                      <a:endParaRPr lang="en-US" sz="1400" b="1" i="0" u="none" strike="noStrike" dirty="0">
                        <a:solidFill>
                          <a:srgbClr val="000000"/>
                        </a:solidFill>
                        <a:effectLst/>
                        <a:latin typeface="Arial Narrow" panose="020B0606020202030204" pitchFamily="34" charset="0"/>
                      </a:endParaRPr>
                    </a:p>
                  </a:txBody>
                  <a:tcPr marL="9525" marR="9525" marT="9525" marB="0" anchor="ctr">
                    <a:solidFill>
                      <a:srgbClr val="E7E6BC"/>
                    </a:solidFill>
                  </a:tcPr>
                </a:tc>
                <a:tc>
                  <a:txBody>
                    <a:bodyPr/>
                    <a:lstStyle/>
                    <a:p>
                      <a:pPr algn="ctr" fontAlgn="b"/>
                      <a:r>
                        <a:rPr lang="en-US" sz="1400" b="1" u="none" strike="noStrike" dirty="0">
                          <a:effectLst/>
                          <a:latin typeface="Arial Narrow" panose="020B0606020202030204" pitchFamily="34" charset="0"/>
                        </a:rPr>
                        <a:t>Dollar Amount</a:t>
                      </a:r>
                      <a:endParaRPr lang="en-US" sz="1400" b="1" i="0" u="none" strike="noStrike" dirty="0">
                        <a:solidFill>
                          <a:srgbClr val="000000"/>
                        </a:solidFill>
                        <a:effectLst/>
                        <a:latin typeface="Arial Narrow" panose="020B0606020202030204" pitchFamily="34" charset="0"/>
                      </a:endParaRPr>
                    </a:p>
                  </a:txBody>
                  <a:tcPr marL="9525" marR="9525" marT="9525" marB="0" anchor="ctr">
                    <a:solidFill>
                      <a:srgbClr val="E7E6BC"/>
                    </a:solidFill>
                  </a:tcPr>
                </a:tc>
                <a:tc>
                  <a:txBody>
                    <a:bodyPr/>
                    <a:lstStyle/>
                    <a:p>
                      <a:pPr algn="ctr" fontAlgn="b"/>
                      <a:r>
                        <a:rPr lang="en-US" sz="1400" b="1" i="0" u="none" strike="noStrike" dirty="0" smtClean="0">
                          <a:solidFill>
                            <a:srgbClr val="000000"/>
                          </a:solidFill>
                          <a:effectLst/>
                          <a:latin typeface="Arial Narrow" panose="020B0606020202030204" pitchFamily="34" charset="0"/>
                        </a:rPr>
                        <a:t>Total %</a:t>
                      </a:r>
                      <a:endParaRPr lang="en-US" sz="1400" b="1" i="0" u="none" strike="noStrike" dirty="0">
                        <a:solidFill>
                          <a:srgbClr val="000000"/>
                        </a:solidFill>
                        <a:effectLst/>
                        <a:latin typeface="Arial Narrow" panose="020B0606020202030204" pitchFamily="34" charset="0"/>
                      </a:endParaRPr>
                    </a:p>
                  </a:txBody>
                  <a:tcPr marL="9525" marR="9525" marT="9525" marB="0" anchor="ctr">
                    <a:solidFill>
                      <a:srgbClr val="E7E6BC"/>
                    </a:solidFill>
                  </a:tcPr>
                </a:tc>
              </a:tr>
              <a:tr h="316969">
                <a:tc>
                  <a:txBody>
                    <a:bodyPr/>
                    <a:lstStyle/>
                    <a:p>
                      <a:pPr algn="l" fontAlgn="b"/>
                      <a:r>
                        <a:rPr lang="en-US" sz="1400" u="none" strike="noStrike" dirty="0">
                          <a:effectLst/>
                          <a:latin typeface="Arial Narrow" panose="020B0606020202030204" pitchFamily="34" charset="0"/>
                        </a:rPr>
                        <a:t>Operations and Fund Raising</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u="none" strike="noStrike" dirty="0" smtClean="0">
                          <a:effectLst/>
                          <a:latin typeface="Arial Narrow" panose="020B0606020202030204" pitchFamily="34" charset="0"/>
                        </a:rPr>
                        <a:t>5,024,073</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ctr" fontAlgn="b"/>
                      <a:r>
                        <a:rPr lang="en-US" sz="1400" u="none" strike="noStrike" dirty="0" smtClean="0">
                          <a:effectLst/>
                          <a:latin typeface="Arial Narrow" panose="020B0606020202030204" pitchFamily="34" charset="0"/>
                        </a:rPr>
                        <a:t>45%</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r h="316969">
                <a:tc>
                  <a:txBody>
                    <a:bodyPr/>
                    <a:lstStyle/>
                    <a:p>
                      <a:pPr algn="l" fontAlgn="b"/>
                      <a:r>
                        <a:rPr lang="en-US" sz="1400" u="none" strike="noStrike">
                          <a:effectLst/>
                          <a:latin typeface="Arial Narrow" panose="020B0606020202030204" pitchFamily="34" charset="0"/>
                        </a:rPr>
                        <a:t>FED</a:t>
                      </a:r>
                      <a:endParaRPr lang="en-US" sz="1400" b="0" i="0" u="none" strike="noStrike">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u="none" strike="noStrike" dirty="0" smtClean="0">
                          <a:effectLst/>
                          <a:latin typeface="Arial Narrow" panose="020B0606020202030204" pitchFamily="34" charset="0"/>
                        </a:rPr>
                        <a:t>4,991,982</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ctr" fontAlgn="b"/>
                      <a:r>
                        <a:rPr lang="en-US" sz="1400" u="none" strike="noStrike" dirty="0">
                          <a:effectLst/>
                          <a:latin typeface="Arial Narrow" panose="020B0606020202030204" pitchFamily="34" charset="0"/>
                        </a:rPr>
                        <a:t>45%</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r h="316969">
                <a:tc>
                  <a:txBody>
                    <a:bodyPr/>
                    <a:lstStyle/>
                    <a:p>
                      <a:pPr algn="l" fontAlgn="b"/>
                      <a:r>
                        <a:rPr lang="en-US" sz="1400" u="none" strike="noStrike" dirty="0">
                          <a:effectLst/>
                          <a:latin typeface="Arial Narrow" panose="020B0606020202030204" pitchFamily="34" charset="0"/>
                        </a:rPr>
                        <a:t>NC</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u="none" strike="noStrike" dirty="0" smtClean="0">
                          <a:effectLst/>
                          <a:latin typeface="Arial Narrow" panose="020B0606020202030204" pitchFamily="34" charset="0"/>
                        </a:rPr>
                        <a:t>708,292</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ctr" fontAlgn="b"/>
                      <a:r>
                        <a:rPr lang="en-US" sz="1400" u="none" strike="noStrike" dirty="0">
                          <a:effectLst/>
                          <a:latin typeface="Arial Narrow" panose="020B0606020202030204" pitchFamily="34" charset="0"/>
                        </a:rPr>
                        <a:t>6%</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r h="316969">
                <a:tc>
                  <a:txBody>
                    <a:bodyPr/>
                    <a:lstStyle/>
                    <a:p>
                      <a:pPr algn="l" fontAlgn="b"/>
                      <a:r>
                        <a:rPr lang="en-US" sz="1400" u="none" strike="noStrike" dirty="0">
                          <a:effectLst/>
                          <a:latin typeface="Arial Narrow" panose="020B0606020202030204" pitchFamily="34" charset="0"/>
                        </a:rPr>
                        <a:t>Local Entities</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u="none" strike="noStrike" dirty="0" smtClean="0">
                          <a:effectLst/>
                          <a:latin typeface="Arial Narrow" panose="020B0606020202030204" pitchFamily="34" charset="0"/>
                        </a:rPr>
                        <a:t>387,091</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ctr" fontAlgn="b"/>
                      <a:r>
                        <a:rPr lang="en-US" sz="1400" u="none" strike="noStrike" dirty="0">
                          <a:effectLst/>
                          <a:latin typeface="Arial Narrow" panose="020B0606020202030204" pitchFamily="34" charset="0"/>
                        </a:rPr>
                        <a:t>5%</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r h="316969">
                <a:tc>
                  <a:txBody>
                    <a:bodyPr/>
                    <a:lstStyle/>
                    <a:p>
                      <a:pPr algn="l" fontAlgn="b"/>
                      <a:r>
                        <a:rPr lang="en-US" sz="1400" b="0" i="0" u="none" strike="noStrike" dirty="0" smtClean="0">
                          <a:solidFill>
                            <a:srgbClr val="000000"/>
                          </a:solidFill>
                          <a:effectLst/>
                          <a:latin typeface="Arial Narrow" panose="020B0606020202030204" pitchFamily="34" charset="0"/>
                        </a:rPr>
                        <a:t>In-kind</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93,892</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1%</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r h="231784">
                <a:tc>
                  <a:txBody>
                    <a:bodyPr/>
                    <a:lstStyle/>
                    <a:p>
                      <a:pPr algn="ctr" fontAlgn="b"/>
                      <a:r>
                        <a:rPr lang="en-US" sz="1400" u="none" strike="noStrike" dirty="0">
                          <a:effectLst/>
                          <a:latin typeface="Arial Narrow" panose="020B0606020202030204" pitchFamily="34" charset="0"/>
                        </a:rPr>
                        <a:t>TOTAL INCOME</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r" fontAlgn="b"/>
                      <a:r>
                        <a:rPr lang="en-US" sz="1400" u="none" strike="noStrike" dirty="0" smtClean="0">
                          <a:effectLst/>
                          <a:latin typeface="Arial Narrow" panose="020B0606020202030204" pitchFamily="34" charset="0"/>
                        </a:rPr>
                        <a:t>$11,205,329</a:t>
                      </a:r>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solidFill>
                      <a:srgbClr val="E7E6BC"/>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84973811"/>
              </p:ext>
            </p:extLst>
          </p:nvPr>
        </p:nvGraphicFramePr>
        <p:xfrm>
          <a:off x="5562600" y="228600"/>
          <a:ext cx="4038600" cy="3145155"/>
        </p:xfrm>
        <a:graphic>
          <a:graphicData uri="http://schemas.openxmlformats.org/drawingml/2006/table">
            <a:tbl>
              <a:tblPr/>
              <a:tblGrid>
                <a:gridCol w="1845896"/>
                <a:gridCol w="1309077"/>
                <a:gridCol w="883627"/>
              </a:tblGrid>
              <a:tr h="304800">
                <a:tc>
                  <a:txBody>
                    <a:bodyPr/>
                    <a:lstStyle/>
                    <a:p>
                      <a:pPr algn="ctr" fontAlgn="b"/>
                      <a:r>
                        <a:rPr lang="en-US" sz="1400" b="1" i="0" u="none" strike="noStrike" dirty="0">
                          <a:solidFill>
                            <a:srgbClr val="000000"/>
                          </a:solidFill>
                          <a:effectLst/>
                          <a:latin typeface="Arial Narrow" panose="020B0606020202030204" pitchFamily="34" charset="0"/>
                        </a:rPr>
                        <a:t>Expense Source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1" i="0" u="none" strike="noStrike" dirty="0">
                          <a:solidFill>
                            <a:srgbClr val="000000"/>
                          </a:solidFill>
                          <a:effectLst/>
                          <a:latin typeface="Arial Narrow" panose="020B0606020202030204" pitchFamily="34" charset="0"/>
                        </a:rPr>
                        <a:t>Dollar Amount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1" i="0" u="none" strike="noStrike" dirty="0" smtClean="0">
                          <a:solidFill>
                            <a:srgbClr val="000000"/>
                          </a:solidFill>
                          <a:effectLst/>
                          <a:latin typeface="Arial Narrow" panose="020B0606020202030204" pitchFamily="34" charset="0"/>
                        </a:rPr>
                        <a:t>Total</a:t>
                      </a:r>
                      <a:r>
                        <a:rPr lang="en-US" sz="1400" b="1" i="0" u="none" strike="noStrike" baseline="0" dirty="0" smtClean="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a:t>
                      </a:r>
                      <a:endParaRPr lang="en-US" sz="1400" b="1"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25755">
                <a:tc>
                  <a:txBody>
                    <a:bodyPr/>
                    <a:lstStyle/>
                    <a:p>
                      <a:pPr marL="0" marR="0" indent="0" algn="l" defTabSz="1018824"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Domestic Violence</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334,620.00</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3%</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04800">
                <a:tc>
                  <a:txBody>
                    <a:bodyPr/>
                    <a:lstStyle/>
                    <a:p>
                      <a:pPr algn="l" fontAlgn="b"/>
                      <a:r>
                        <a:rPr lang="en-US" sz="1400" b="0" i="0" u="none" strike="noStrike" dirty="0">
                          <a:solidFill>
                            <a:srgbClr val="000000"/>
                          </a:solidFill>
                          <a:effectLst/>
                          <a:latin typeface="Arial Narrow" panose="020B0606020202030204" pitchFamily="34" charset="0"/>
                        </a:rPr>
                        <a:t>Head Start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3,654,042.06 </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a:solidFill>
                            <a:srgbClr val="000000"/>
                          </a:solidFill>
                          <a:effectLst/>
                          <a:latin typeface="Arial Narrow" panose="020B0606020202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04800">
                <a:tc>
                  <a:txBody>
                    <a:bodyPr/>
                    <a:lstStyle/>
                    <a:p>
                      <a:pPr algn="l" fontAlgn="b"/>
                      <a:r>
                        <a:rPr lang="en-US" sz="1400" b="0" i="0" u="none" strike="noStrike" dirty="0" smtClean="0">
                          <a:solidFill>
                            <a:srgbClr val="000000"/>
                          </a:solidFill>
                          <a:effectLst/>
                          <a:latin typeface="Arial Narrow" panose="020B0606020202030204" pitchFamily="34" charset="0"/>
                        </a:rPr>
                        <a:t>Self Sufficiency </a:t>
                      </a:r>
                      <a:r>
                        <a:rPr lang="en-US" sz="1400" b="0" i="0" u="none" strike="noStrike" dirty="0">
                          <a:solidFill>
                            <a:srgbClr val="000000"/>
                          </a:solidFill>
                          <a:effectLst/>
                          <a:latin typeface="Arial Narrow" panose="020B0606020202030204" pitchFamily="34" charset="0"/>
                        </a:rPr>
                        <a:t>Related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371,960.32 </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81000">
                <a:tc>
                  <a:txBody>
                    <a:bodyPr/>
                    <a:lstStyle/>
                    <a:p>
                      <a:pPr marL="0" marR="0" indent="0" algn="l" defTabSz="1018824"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Senior Enrichment</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1,015,523.76</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10%</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04800">
                <a:tc>
                  <a:txBody>
                    <a:bodyPr/>
                    <a:lstStyle/>
                    <a:p>
                      <a:pPr marL="0" marR="0" indent="0" algn="l" defTabSz="1018824"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Transportation</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4,575,892.63</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43%</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04800">
                <a:tc>
                  <a:txBody>
                    <a:bodyPr/>
                    <a:lstStyle/>
                    <a:p>
                      <a:pPr marL="0" marR="0" indent="0" algn="l" defTabSz="1018824"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Weatherization</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247,027.24</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2%</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152400">
                <a:tc>
                  <a:txBody>
                    <a:bodyPr/>
                    <a:lstStyle/>
                    <a:p>
                      <a:pPr marL="0" marR="0" indent="0" algn="l" defTabSz="1018824"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Other</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450,785.90</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4%</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86715">
                <a:tc>
                  <a:txBody>
                    <a:bodyPr/>
                    <a:lstStyle/>
                    <a:p>
                      <a:pPr algn="l" fontAlgn="b"/>
                      <a:r>
                        <a:rPr lang="en-US" sz="1400" b="0" i="0" u="none" strike="noStrike" dirty="0" smtClean="0">
                          <a:solidFill>
                            <a:srgbClr val="000000"/>
                          </a:solidFill>
                          <a:effectLst/>
                          <a:latin typeface="Arial Narrow" panose="020B0606020202030204" pitchFamily="34" charset="0"/>
                        </a:rPr>
                        <a:t>Administration</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645,190.71</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r>
                        <a:rPr lang="en-US" sz="1400" b="0" i="0" u="none" strike="noStrike" dirty="0" smtClean="0">
                          <a:solidFill>
                            <a:srgbClr val="000000"/>
                          </a:solidFill>
                          <a:effectLst/>
                          <a:latin typeface="Arial Narrow" panose="020B0606020202030204" pitchFamily="34" charset="0"/>
                        </a:rPr>
                        <a:t>4%</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r h="304800">
                <a:tc>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r" fontAlgn="b"/>
                      <a:r>
                        <a:rPr lang="en-US" sz="1400" b="0" i="0" u="none" strike="noStrike" dirty="0" smtClean="0">
                          <a:solidFill>
                            <a:srgbClr val="000000"/>
                          </a:solidFill>
                          <a:effectLst/>
                          <a:latin typeface="Arial Narrow" panose="020B0606020202030204" pitchFamily="34" charset="0"/>
                        </a:rPr>
                        <a:t>$11,295,042.62</a:t>
                      </a:r>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c>
                  <a:txBody>
                    <a:bodyPr/>
                    <a:lstStyle/>
                    <a:p>
                      <a:pPr algn="ctr" fontAlgn="b"/>
                      <a:endParaRPr lang="en-US" sz="14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BC"/>
                    </a:solidFill>
                  </a:tcP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3718579222"/>
              </p:ext>
            </p:extLst>
          </p:nvPr>
        </p:nvGraphicFramePr>
        <p:xfrm>
          <a:off x="193305" y="3352800"/>
          <a:ext cx="4772395" cy="3066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3796274690"/>
              </p:ext>
            </p:extLst>
          </p:nvPr>
        </p:nvGraphicFramePr>
        <p:xfrm>
          <a:off x="5254584" y="3429000"/>
          <a:ext cx="4654631" cy="30895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067300" y="6479977"/>
            <a:ext cx="4953000" cy="1077218"/>
          </a:xfrm>
          <a:prstGeom prst="rect">
            <a:avLst/>
          </a:prstGeom>
        </p:spPr>
        <p:txBody>
          <a:bodyPr wrap="square">
            <a:spAutoFit/>
          </a:bodyPr>
          <a:lstStyle/>
          <a:p>
            <a:pPr marL="285750" lvl="0" indent="-285750">
              <a:buFont typeface="Wingdings" panose="05000000000000000000" pitchFamily="2" charset="2"/>
              <a:buChar char="§"/>
            </a:pPr>
            <a:r>
              <a:rPr lang="en-US" sz="1600" dirty="0" smtClean="0">
                <a:latin typeface="Adobe Arabic" pitchFamily="18" charset="-78"/>
                <a:cs typeface="Adobe Arabic" pitchFamily="18" charset="-78"/>
              </a:rPr>
              <a:t>There </a:t>
            </a:r>
            <a:r>
              <a:rPr lang="en-US" sz="1600" dirty="0">
                <a:latin typeface="Adobe Arabic" pitchFamily="18" charset="-78"/>
                <a:cs typeface="Adobe Arabic" pitchFamily="18" charset="-78"/>
              </a:rPr>
              <a:t>were no findings in the audit for the period ending June 30, 2012</a:t>
            </a:r>
          </a:p>
          <a:p>
            <a:pPr marL="285750" indent="-285750">
              <a:buFont typeface="Wingdings" panose="05000000000000000000" pitchFamily="2" charset="2"/>
              <a:buChar char="§"/>
            </a:pPr>
            <a:r>
              <a:rPr lang="en-US" sz="1600" dirty="0">
                <a:latin typeface="Adobe Arabic" pitchFamily="18" charset="-78"/>
                <a:cs typeface="Adobe Arabic" pitchFamily="18" charset="-78"/>
              </a:rPr>
              <a:t>There were no findings in the </a:t>
            </a:r>
            <a:r>
              <a:rPr lang="en-US" sz="1600" dirty="0" smtClean="0">
                <a:latin typeface="Adobe Arabic" pitchFamily="18" charset="-78"/>
                <a:cs typeface="Adobe Arabic" pitchFamily="18" charset="-78"/>
              </a:rPr>
              <a:t>audit </a:t>
            </a:r>
            <a:r>
              <a:rPr lang="en-US" sz="1600" dirty="0">
                <a:latin typeface="Adobe Arabic" pitchFamily="18" charset="-78"/>
                <a:cs typeface="Adobe Arabic" pitchFamily="18" charset="-78"/>
              </a:rPr>
              <a:t>for the period ending June 30, </a:t>
            </a:r>
            <a:r>
              <a:rPr lang="en-US" sz="1600" dirty="0" smtClean="0">
                <a:latin typeface="Adobe Arabic" pitchFamily="18" charset="-78"/>
                <a:cs typeface="Adobe Arabic" pitchFamily="18" charset="-78"/>
              </a:rPr>
              <a:t>2013  (Audit </a:t>
            </a:r>
            <a:r>
              <a:rPr lang="en-US" sz="1600" dirty="0">
                <a:latin typeface="Adobe Arabic" pitchFamily="18" charset="-78"/>
                <a:cs typeface="Adobe Arabic" pitchFamily="18" charset="-78"/>
              </a:rPr>
              <a:t>completed by </a:t>
            </a:r>
            <a:r>
              <a:rPr lang="en-US" sz="1600" dirty="0" smtClean="0">
                <a:latin typeface="Adobe Arabic" pitchFamily="18" charset="-78"/>
                <a:cs typeface="Adobe Arabic" pitchFamily="18" charset="-78"/>
              </a:rPr>
              <a:t>Preston </a:t>
            </a:r>
            <a:r>
              <a:rPr lang="en-US" sz="1600" dirty="0">
                <a:latin typeface="Adobe Arabic" pitchFamily="18" charset="-78"/>
                <a:cs typeface="Adobe Arabic" pitchFamily="18" charset="-78"/>
              </a:rPr>
              <a:t>Sims &amp; </a:t>
            </a:r>
            <a:r>
              <a:rPr lang="en-US" sz="1600" dirty="0" smtClean="0">
                <a:latin typeface="Adobe Arabic" pitchFamily="18" charset="-78"/>
                <a:cs typeface="Adobe Arabic" pitchFamily="18" charset="-78"/>
              </a:rPr>
              <a:t>Darden PA)</a:t>
            </a:r>
            <a:endParaRPr lang="en-US" sz="1600" dirty="0">
              <a:latin typeface="Adobe Arabic" pitchFamily="18" charset="-78"/>
              <a:cs typeface="Adobe Arabic" pitchFamily="18" charset="-78"/>
            </a:endParaRPr>
          </a:p>
          <a:p>
            <a:pPr lvl="0"/>
            <a:endParaRPr lang="en-US" sz="1600" dirty="0">
              <a:latin typeface="Adobe Arabic" pitchFamily="18" charset="-78"/>
              <a:cs typeface="Adobe Arabic" pitchFamily="18" charset="-78"/>
            </a:endParaRPr>
          </a:p>
        </p:txBody>
      </p:sp>
    </p:spTree>
    <p:extLst>
      <p:ext uri="{BB962C8B-B14F-4D97-AF65-F5344CB8AC3E}">
        <p14:creationId xmlns:p14="http://schemas.microsoft.com/office/powerpoint/2010/main" val="3726998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12" name="AutoShape 16" descr="data:image/jpeg;base64,/9j/4AAQSkZJRgABAQAAAQABAAD/2wCEAAkGBxAQERQUEhQWFRUWFBYVGRYXGBgaHBYUFBgiFxYYHR8gHDQsGB0lHBUUIjEiMSwrLi8wGB8zODM4NyotLiwBCgoKDg0OGxAQGiwmICItNCwtLy0sLCwwLzcsLC0sLCwvLDQtLC4tKzQsLSwtNC0sLTAsLSwsLCwsLC80LCwsLP/AABEIAGgApgMBEQACEQEDEQH/xAAcAAABBQEBAQAAAAAAAAAAAAACAwQFBgcBCAD/xABAEAACAQIEAgYIBAMGBwAAAAABAgMAEQQFEiExQQYHEyJRYTI0QnFzgZGxFSNSoRQzciRTYqKy0SVEY3STs9L/xAAbAQACAwEBAQAAAAAAAAAAAAAAAQIEBQMGB//EADkRAAEEAAQDBQUHBAIDAAAAAAEAAgMRBBIhMQVBURMiYXGhMoGR4fAGFBVSscHRFiNi8TNCJHKC/9oADAMBAAIRAxEAPwDIBWkuCMU0kYFSSRimhKAU0kYqSSMU0IxTQlBTSRihCMU0IxQhEKaSMUIRChCIUIRihCIUk12hC6KELXOpg/2NviN9zWI72irY2XnIVorgjFNJGKkhGKaSMU0IxTSRipISgFCSMU0IxTQjFCEYppIhQhS+A6OYuYXSFtP6m7o/es6fi2Dh0dIL8Nf0XdmHkdsFIDoVjfCP/wAgqn/UeA/Mfguv3GboE1xnRvGQi7RMQOa94ftVqDjGCm0bIB56froub8NK3cKLFaarohSTRUIXRQha11Mepv8AEb7msN25VsbLzoK0lwRipJIxTSRipIRimklBTQjFNJGKaEYpoRihJGKaE6y7BSTyLHGupm/YcyfADxqvisVFhYjLKaA+qHUqbGOe4NburVicRgcmXvWxGKIuBt3fCw9keZ3+1ePOIx3GnER9yL63/MfDb9VpiOLCi3au+vgmOS5xmeczlEkEESi7uo1aFPAC/pMfDau03DMDgGB0tvcdr0Hw5BJuIklPd0CgulGcLHM0WFeY9m2kzvM5MjLs1lFlUXuOHKr+CwDJGCSVjQDs0NHqd1xlnLTQJvzQZT07x+HI7/aDwfn8xRiPs/g5R3BkPUfwhmNkG+quGBzTBZuNJAgxNvLcj6ax9DWPeP4IQfbi9P3yn0VgiLFDo76+KgcwwMkEhjkFmH0IPAjxBr2GDxkWLhEsR0Poeh8VmSRujdlckKtKC6KSFrXUx6m/xG+5rEduVbGy86itMKujFSQjFNJGBTQlBUkkYFNCMU0kYoQjFNCMU0kYoQrlNiBk+A17HEz8AeVxsPco3PiflXhJ3O41xDswf7Uf0T5nYdB71rxtGFhzH2isuxE7OzO7XZjcseZNexjjbG0MYKA2CzHOLjZWz9UGDVMv1jjNLIxPkp7NR/lP1rx3GpC/GFv5QB+/7rTw7aiWO5nA0M0scmzJI6m/iGO/z4163DvD4muG1BZ0jTmKa9oviPrXXMOqjRSkEh1AoTqBBBW5II4EWpODXNIdqDumLBsLXcsMuaYH82KRJ4uDGNwGI8CRwYfQ+6vHsil4TxC4QXRP3ABND+W+o81pOLcRD3qDgqviMLJEdMiMjWvZ1Kmx52PLY7+Ve4DgRYWTVIBQha11Mepv8RvuaxHblWxsvOwrUVdGKkkjFNCMU0kYpoRgU0kYpoRimhGKaSMUIUp0bwgmxUKHgXDH3J3yPnpt86zOM4g4fAyvG9UPfp6Xa74ZmeVo8f01RdOExOYZg8cCNIIFC7EAKWNySSQBclQN97C1ZP2dgbh8CHnd5v3bD68Vaxri+ShySWVZWMFqd2jknYGNVXS6wi4Lu2pbMxtpAGwuxvwrUmnzaNVdrKWjdX+L14U3tqSaQEABRudY2AsNnryXFQW4gu6gH9v2Wjh9WUpHPOjv8Se0gkWGY2uTHG4ksLDVdbg22uD8jVvBYwtbQOnRcpYtVUMxy7N8PckOVHtQ6SPoqgj6VqNxDXc681wyEKE/GsS3/MznkR2sgsfC2rauqS7BHHN6xOUAIuXDykqRyHM3HMjjQhWPpDgYZMKjwOznDKquH9MRTWaO/jYMu29tVrnjVzByEEtPNcpRzVRFaC4LWupj1N/iN9zWI7cq2Nl53FaqrowKaSMVJJGKaEYppIxTQjFNCUFCSIU0IxQhWHJGGD0zvZnYflxBtJ0MP5jGx0jbYcTfwrI4qyPEx9g/a9fcrOHLo3ZwkcbjjMSoRVDvq7NBcvIdgSfSkbe32FVmNDGBjdgKC6kkmylRkuK/uJPdpN/pxFSopKy9AoJoZJ0kR0DIjgOpW5BKki435Vi8YaKYfMKzhjureJCK86HEbK7SWXFMouWAA5nYD51bZiZhoCuZYwqIzfLcJmAJvGZAP5sTKWX324jyNWmcQlhPebXxorkYmu2KpuXZOBJLFiIh3VYCXtuyGvjGBcEEsSo8gSd7V6KKVssYezn9UqjmlpoqTzpYcvRoFZi74Yp2dgQple7ySSbanOmwAWwAA51a4cXytLnAAh2oBuqG3nzPmuc4DTQ6fRVOrXVVa11Mepv8RvuaxHblWxssv6pOj2GzDFyR4lC6LCXADFe9qA5HwNX53ljbC4sAJ1Vmbq7wqZxDHpL4LERPJHZjsyKLrqBueII/q8qh2x7MnmFLIL8Ex6NdBcLNicfLiGKYPCTSppBN20XaxbjZV0+Z1CpvmcGtA3KiGam9kwzTF5BPBMIIJsPMiExMzd2QjkQGO587e+ptEwIs2EjlrRWXM8iyTA4LCTYnDzOZ1QExudmKaiTdxYceFcmPle4hp2Ui1oGqiOlXQSJVw0+XuXgxTxxqG3KNKbIb818b7i3Pl1inOrX7hRczmFKZtlWRZU8eGxMc08rKDJIDYIG21W1C3M2FzYe68WOmlBc0gBMhjdCmufdHcuyrEq06S4jCzxloghGpHUi4JLC4sy2Pn5VKOSSVvdIBG6TmtaddlM55lGR4PCwYl8LMyTkBVV+8NSl97yAcB4mucb5nuLQ4afXRScGAXSy/FtGZHMYKoWJVTxCX7oO/G1XxdargVMZJm7dtCsuho7rH3o4yQvoruVvYXHyFZnFInDCySRaPAse7U+isYd47Rodtsm/WHjMXhcS0UchjhkQMojVY7qe6yFkUEi4O1+dZ3AcSMXhQ9+r2kg/qD8F3xjOzfQ2VE0L4CtvKOip2VsfVVkcmHwzySAqZmBVDyQDYkcifsBXjON4ps0oZHs3TzPNauFjLW27cqZ6VdJYMvju/ekb0IhxblfyUePlaqGBwEmKflZsNz0+a7SyhgsqgZsZMTpmmk7dHuY2FxGLcVCew633B73DiLGvUw4ZmGGVgrx5n3qg55fqUjhsIikzauxWGzGZR3lubKq29JmOwXhxvteupZ2oyEWDyKheXUKzZRnH8ZicDMkUbF1nEpkQMyrhm7jA+ydTqdtrtbgKxJHHhsWIAOxbl83fwB6K2B2xYfj7lHdKcT2mKkPECy3/pG/8AmLVt/Z6F0eBaXbuJcfef4AVTGuDpjXLRRYrbVRaz1Mepv8RvuaxHblWxsqL1B+vzf9uf9Yq7ivZC5R7q09TPSFcTG2EmsZMMxeJjxMTXUgea3I9zDzqGJjynMOalGbFJPozLHivxjLWcJLJicQ6X9oP3dvHSyXPk1N4Lcj/BIUbCo+N6t8fh4J5sR2caQoWvq1azyC28fE1ZbiGOcAOa5lhAsrQulnRjE5jlmXphwpKKjNqbTZTFbw341VilbHI4uXRzS4Ck0zvOoMow+AwQdZZIpopJtPsojan9xJJsPKpsjMrnP26JFwaAEn096FYjMcWmJwhSSKZEBfULLp2v5i3+1OCdsbcrtwk9hcbCj+uDMI74XCIwc4dDrI5NYKq++ykkeYqeEadXHmlKdgnnWKP+D5d/Un/palhv+Z/1zRJ7I+uSzIVeXJGKKtCurD8SwisoRsRACNDi6yKR3kPkwA35ECvnksZ4TjixxIik1BHLof8A55jotprhiIsw9ofXqq3k/SPKYG1SZe6SqxuARIFYeGsjSb8rbVsz4LiErabMHNI8r+F2q7ZYWnVtFSGbda0jArhoNH/UlbUfkoFh9TXGD7Pa3M/3D+fkh+MH/ULPsXipJnaSVy7sblm4n/YeVejhhZCwMjFAKk95ebKeZPnD4bUAokjf04mJ0sR6LAg3VhyYe6iSIP3Q11JfNOkDzxCFY440LhyqBiXcCy3LEna528aUcLWG0y8u0V8yDAnKsFrl9YlFlT+7UksF9+5Yn5cq8biT+MY8Qw/8bTqetaE/sPjzWmz/AMaHM7dV8kk3PE717trQ1oa3YLIJJNlfCpJLWepj1N/iN9zWI7cq2NlhGU5ZPiCwhFyiFyAbHSONvE+VXsVjIcKGulNAmh5lcY4nSWG8k+w3RvFMdgq7JZmcKCZRqRQebEcqrv4thmDcnfYEkZTRJ8AeamMNIf8AfXZEOjWK06yqi1zYuAy6G0s1vJudP8XwufICT5A1qLAvqRsEfdpKuvVOMxyfGlbzSdoFQy7za7IPaFzsKIeK4aR2Vtizl9kjXoh2GkAs1te6QGUYgyrBbvsgcDVtoZdVyeAFuNWDxDDiEzk90EjbmDVAc9VDsH5wzmdUcWQzFnVAj6I+0JRgV0eRHE7HaoO4ph2ta55LczsosEG/Lp4pjDvJIFGhehTnDZXjUhDxswR1V9MchBZXOlWKg7gnag8UwvbGJx1BIsg1YFkXtdao+7yZcw5679fBdbo3iF2sh9IHSwIVkXUytbg1t7VBvGcK4XZG24IsONAjqL5pnCyDp8eiTwWVTTIGSxUyCMAtvrbgLfOu+I4jBh3lkl2Gl2x2G5tQZA94sdaSv4FiNax6e8zugF/ajF29wsQb1D8WwvZulzd1oDjpydt/pS+7SZg2tSa+CZyxMjFWFipKkeY2NXo5GyMD27EWFxcC00U4y7HSQSB4zYj6EeB8qrY7AxYyIxSjyPMHqFOGV0TszVY8fluCzgagww+KA42uGtyYe0P8Q3H7V45kmN4I/s5Bni5dPceR8Dp+q0yIsULboVTM36E5hhr3haRf1xd8H5DcfSvQYbjWDnGj8p6O09dvVU34WRvK1AmBw2nQ+r9Olr/S1aPax1mzCvMLjkddUpzKOhmYYk92BkX9co0KPrufpVDEcXwcAsvB8G6/L1XVmGkcdldcsyPBZTaSVhiMVxWw7qH/AAg/6jXnpcVjOMO7GBuWPn8zz/8AUequtjjwwzP3UPmOPkxEheQ7ngOSjwFer4fw+LBRdnH7zzKzppnSusptV5cl0UkLWepj1N/iN9zWK7cq2NlhuTZw2E7QoO86aFa9tDBgwbh3t14bVbxmBbi8gfs02RV3oRXhvuucUxjsjmFM4vpfHOx7bDgp2kcyIsunTJGmjjo3UgAWtt41nQ8ClgaOxl1yuaSW3Ycb2zbg8716Lu7GB57zdLB36e7ZdxPTJpY2jeNdLrIG0vY6pH1gg6TpA4ad71KL7PthkbIx5tpaRYsaCqIsWTvelKLsaXNLSN759T5JGLpOyNqRdLfwow4IfcW4SDu/t+9d38FbI3I91jtO0Iy7/wCO/r6KAxRBsDXLW/qjfpPqxPbsgN4OwdC/prp0sdWnYnjwNqk3g2XCfd2Oqn52nLsc2YCr1A23F+CRxVyZyOVHX90tlvSOPC3EEAALoxMkmolUvtso0k6jvv7q54rg82M1nl2BAytoWa11JuqGmnmpR4psXsN58z8kuOl1kVFiCoixhR2m6tFIXRr6N14ArztxFQP2fDnukfJbnE33dCHNDSKzaHch3K6op/fqFAaCufQ2OXoig6URozdnBYO7ySAy3JeRSpAOjugaieB40pOBTSNHaTatAa05Ng0g6jNqTQG4Q3GNaTlbuSTr106JHA57FCoVITZZkm3mvugtpP5fPffzqxiOEz4hxdJKNWFmjK9rn7fp6rmzEsYKa3nftdPcnQ6WEouqJWZUkQOW2IksNxp3IVQvHf8AauH9PNEji2Qhri11Afls6G9O8c23h4rp9+NC2jQEXfX5abqLzTHieVpNIQta4DX7wFieHO3CtbA4Q4WBsN2G7Gq0vQc9tlWllEjy7a02vVulzRA878N7+Hn5VFzA4ZSLBTBrUKXwPSXFRWCykjz3rEn+zmClNhpaf8TStMx0o0JvzUiOnWN/Un0P/wBVS/pPD/nd6fwun4gfyhMsZ0mxUvpS2HltVuD7N4OM24Fx/wAioOx0hGlDyUWW533O5JPHzPjW0yMMaGtFAcgqpdZslfAipUUrXdQoootEKimtZ6mPU3+I33NYrtyrY2WOdEMUsbT3lWJmgZUd9gHuLcqfGIHStipheA8FwHSj5Iwrw0u1o1orNiM6wxw8yxPEJC/eJYx9oewCtIoC73YcNr2rFi4diRiY3SsdlA00Dsv9wkNJJ0ocxdK06ePs3BpF/C9N/iil6RYQyW1C0SiRJCFe0nZ6AkagC+5LEFuK/RM4Ri2xWG6vOUtFjTNmJc6zyFAgc0HExF2+2oO+tVQHzSmEzfBRdppkUibEtIBYaVEkAH5gse52gNwOBtUZuHY6bIXMNsjDb5nK8+wbHey6i902zwtujub+I5+Fpnlmf6FwYeZSU/iu1vYgldoL7cPCrmK4RnfiDHGRm7PL7/brX4rlHiaDA5213+ykMszzBaFCaYQO20q5sbugIJIGw1lgDyAqriuF44vcZLfeSyNR3Xa0CR/1onqSukeIhy6ab7+I/lfYXOsNdFlaMnVO+oMWCPpCoLkXIZWf6U5uGYunuhaQKY2iALFku0ugQQENxEegcRzPXy/dQGaZq0uGwyGTUdL9qu17h+5fbwrdwPDmQ4yeQMoWMp8x3q96pSzl0TGk+fx0VhXNINYLSoYjJhzFHbeEIRrJFu7sDfxrCdw/EmMtZG4SZXh7vz2Dl5666jpsrvbR3ZcKsUOnVQj5wWxqyqSih1QknVeIP3uXAjlW2OFhvDXQOAcS0kACu9l05nW+dqmcQTOHjTWvdanMJnsVpRJICWxMwW9tPZmICMuLbx6vDesWfg8wcx0UdBsbLrfMHkuym9H110VtmKb3g47uNdKrS/BIYDEYRIoIjKt43hlJtsX7S8ne5902tb2a74rD46SeaYRmntewC9ayd3u8u9zvnsoRuiaxrC7Yg+uuvl+icLm0BZHQxhi0xZWYpZiFUFWAOkkLqB8zXE8MxLWPjkDi2mBpADrAJNFtiwLojnop9vGSHNq9bvToNDy6r7GZ1BGjBWMxZ3FiRuGjUXbu94A3sdr2ow/CMVNK1zmiOmt1AOlOce7roSKu7AtD8TG1pAOayf0G+iVTMoA4LSo0ZkhMSW/lKvp327u1x51B3D8SYy1kRD8rw8/nJ9nnrrqOg0TE0eay4VYodOqT/GY+2jdZAE7ORW1W1axqK6ttxcjSan+ES/dnxujt2ZpbW1d3NWuhq83ol95b2gcHaUb686+STGYxCFAJR2q6JC2ni7t+aNXPuta1vZruOHzHFOc6L+262AXsGjuHLy1F3fPZQ7ZnZgZu8KPvO+vl+iUbNI2fElpFKGRNC/qjV7sBtwK3FchwyVkeGEcZDg12Y9HFtAnX81FS7dpL7dpYryvVLDNI0bU8qSEPK0fgsZjIVTttc22ri7hs0jMkcTmAhodru4PBLt9aF681Pt2tNucDqa8BW3yUJ0gnhdojF6IiFx+klixU+69b3CIcRE2QT7l+/UAAX76VPFPY4tybV9BaH1Mepv8AEb7moO3KY2Xn8VtKqjFNJGBTQjFNJGKaEYoQjAoQiFNJGKEIhQhGKSF0UJohQhEKELopIRChC7STXaSF2khdFCFrHUx6m/xG+5rFduVbGywAVtqojFNCMU0kYoQjFNCMUIRimkiFCEYoQiFCEQpIRChCIUJoqSF0UIXRSTXaEIqSF9SQu0IWsdTI/sbfEb7msV25VsbL/9k="/>
          <p:cNvSpPr>
            <a:spLocks noChangeAspect="1" noChangeArrowheads="1"/>
          </p:cNvSpPr>
          <p:nvPr/>
        </p:nvSpPr>
        <p:spPr bwMode="auto">
          <a:xfrm>
            <a:off x="2513063" y="-163724"/>
            <a:ext cx="33528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2" name="Slide Number Placeholder 1"/>
          <p:cNvSpPr>
            <a:spLocks noGrp="1"/>
          </p:cNvSpPr>
          <p:nvPr>
            <p:ph type="sldNum" sz="quarter" idx="12"/>
          </p:nvPr>
        </p:nvSpPr>
        <p:spPr/>
        <p:txBody>
          <a:bodyPr/>
          <a:lstStyle/>
          <a:p>
            <a:fld id="{1E318D8C-ED97-479F-B972-C64305119609}" type="slidenum">
              <a:rPr lang="en-US" smtClean="0"/>
              <a:t>25</a:t>
            </a:fld>
            <a:endParaRPr lang="en-US" dirty="0"/>
          </a:p>
        </p:txBody>
      </p:sp>
      <p:sp>
        <p:nvSpPr>
          <p:cNvPr id="5" name="Rectangle 4"/>
          <p:cNvSpPr/>
          <p:nvPr/>
        </p:nvSpPr>
        <p:spPr>
          <a:xfrm>
            <a:off x="702043" y="6553200"/>
            <a:ext cx="8229600" cy="738664"/>
          </a:xfrm>
          <a:prstGeom prst="rect">
            <a:avLst/>
          </a:prstGeom>
        </p:spPr>
        <p:txBody>
          <a:bodyPr wrap="square">
            <a:spAutoFit/>
          </a:bodyPr>
          <a:lstStyle/>
          <a:p>
            <a:r>
              <a:rPr lang="en-US" sz="1400" dirty="0"/>
              <a:t>Disclaimer</a:t>
            </a:r>
          </a:p>
          <a:p>
            <a:r>
              <a:rPr lang="en-US" sz="1400" i="1" dirty="0"/>
              <a:t>“Restricted grants, </a:t>
            </a:r>
            <a:r>
              <a:rPr lang="en-US" sz="1400" i="1" dirty="0" smtClean="0"/>
              <a:t>fundraisers, </a:t>
            </a:r>
            <a:r>
              <a:rPr lang="en-US" sz="1400" i="1" dirty="0"/>
              <a:t>and donations only support designated or specified projects or programs allowed by the contributor; resources cannot be disbursed or comingled with other projects or programs to offset any expenditures.”</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4143858318"/>
              </p:ext>
            </p:extLst>
          </p:nvPr>
        </p:nvGraphicFramePr>
        <p:xfrm>
          <a:off x="304800" y="381000"/>
          <a:ext cx="9448800" cy="5715000"/>
        </p:xfrm>
        <a:graphic>
          <a:graphicData uri="http://schemas.openxmlformats.org/drawingml/2006/table">
            <a:tbl>
              <a:tblPr firstRow="1" bandRow="1">
                <a:tableStyleId>{5C22544A-7EE6-4342-B048-85BDC9FD1C3A}</a:tableStyleId>
              </a:tblPr>
              <a:tblGrid>
                <a:gridCol w="4876800"/>
                <a:gridCol w="4572000"/>
              </a:tblGrid>
              <a:tr h="5715000">
                <a:tc>
                  <a:txBody>
                    <a:bodyPr/>
                    <a:lstStyle/>
                    <a:p>
                      <a:r>
                        <a:rPr lang="en-US" sz="3600" b="0" dirty="0" smtClean="0">
                          <a:solidFill>
                            <a:srgbClr val="6B633D"/>
                          </a:solidFill>
                          <a:latin typeface="Adobe Arabic" pitchFamily="18" charset="-78"/>
                          <a:cs typeface="Adobe Arabic" pitchFamily="18" charset="-78"/>
                        </a:rPr>
                        <a:t>Funding</a:t>
                      </a:r>
                      <a:r>
                        <a:rPr lang="en-US" sz="3600" b="0" baseline="0" dirty="0" smtClean="0">
                          <a:solidFill>
                            <a:srgbClr val="6B633D"/>
                          </a:solidFill>
                          <a:latin typeface="Adobe Arabic" pitchFamily="18" charset="-78"/>
                          <a:cs typeface="Adobe Arabic" pitchFamily="18" charset="-78"/>
                        </a:rPr>
                        <a:t> Partners</a:t>
                      </a:r>
                      <a:endParaRPr lang="en-US" sz="3600" b="0" dirty="0" smtClean="0">
                        <a:solidFill>
                          <a:srgbClr val="6B633D"/>
                        </a:solidFill>
                        <a:latin typeface="Adobe Arabic" pitchFamily="18" charset="-78"/>
                        <a:cs typeface="Adobe Arabic" pitchFamily="18" charset="-78"/>
                      </a:endParaRPr>
                    </a:p>
                    <a:p>
                      <a:endParaRPr lang="en-US" sz="16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Contract Revenues</a:t>
                      </a:r>
                    </a:p>
                    <a:p>
                      <a:r>
                        <a:rPr lang="en-US" sz="1600" b="0" dirty="0" smtClean="0">
                          <a:solidFill>
                            <a:schemeClr val="tx1"/>
                          </a:solidFill>
                          <a:latin typeface="Adobe Arabic" pitchFamily="18" charset="-78"/>
                          <a:cs typeface="Adobe Arabic" pitchFamily="18" charset="-78"/>
                        </a:rPr>
                        <a:t>County of Davie</a:t>
                      </a:r>
                    </a:p>
                    <a:p>
                      <a:r>
                        <a:rPr lang="en-US" sz="1600" b="0" dirty="0" smtClean="0">
                          <a:solidFill>
                            <a:schemeClr val="tx1"/>
                          </a:solidFill>
                          <a:latin typeface="Adobe Arabic" pitchFamily="18" charset="-78"/>
                          <a:cs typeface="Adobe Arabic" pitchFamily="18" charset="-78"/>
                        </a:rPr>
                        <a:t>County of Stokes</a:t>
                      </a:r>
                    </a:p>
                    <a:p>
                      <a:r>
                        <a:rPr lang="en-US" sz="1600" b="0" dirty="0" smtClean="0">
                          <a:solidFill>
                            <a:schemeClr val="tx1"/>
                          </a:solidFill>
                          <a:latin typeface="Adobe Arabic" pitchFamily="18" charset="-78"/>
                          <a:cs typeface="Adobe Arabic" pitchFamily="18" charset="-78"/>
                        </a:rPr>
                        <a:t>County of Surry</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County of Yadkin</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Davie County United Way</a:t>
                      </a:r>
                    </a:p>
                    <a:p>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East Coast Migrant Head Start Project</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Federal</a:t>
                      </a:r>
                      <a:r>
                        <a:rPr lang="en-US" sz="1600" b="0" baseline="0" dirty="0" smtClean="0">
                          <a:solidFill>
                            <a:schemeClr val="tx1"/>
                          </a:solidFill>
                          <a:latin typeface="Adobe Arabic" pitchFamily="18" charset="-78"/>
                          <a:cs typeface="Adobe Arabic" pitchFamily="18" charset="-78"/>
                        </a:rPr>
                        <a:t> Transit Administration</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Home and Community Care Block Grant for Older Adults</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a:t>
                      </a:r>
                      <a:r>
                        <a:rPr lang="en-US" sz="1600" b="0" dirty="0" smtClean="0">
                          <a:solidFill>
                            <a:schemeClr val="tx1"/>
                          </a:solidFill>
                          <a:latin typeface="Adobe Arabic" pitchFamily="18" charset="-78"/>
                          <a:cs typeface="Adobe Arabic" pitchFamily="18" charset="-78"/>
                        </a:rPr>
                        <a:t>. Pre-Kindergarten</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a:t>
                      </a:r>
                      <a:r>
                        <a:rPr lang="en-US" sz="1600" b="0" dirty="0" smtClean="0">
                          <a:solidFill>
                            <a:schemeClr val="tx1"/>
                          </a:solidFill>
                          <a:latin typeface="Adobe Arabic" pitchFamily="18" charset="-78"/>
                          <a:cs typeface="Adobe Arabic" pitchFamily="18" charset="-78"/>
                        </a:rPr>
                        <a:t>. Council for Women</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 Department of Crime Control/Governor’s Crime Commission</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a:t>
                      </a:r>
                      <a:r>
                        <a:rPr lang="en-US" sz="1600" b="0" dirty="0" smtClean="0">
                          <a:solidFill>
                            <a:schemeClr val="tx1"/>
                          </a:solidFill>
                          <a:latin typeface="Adobe Arabic" pitchFamily="18" charset="-78"/>
                          <a:cs typeface="Adobe Arabic" pitchFamily="18" charset="-78"/>
                        </a:rPr>
                        <a:t>. Department of Health and Human Services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 Department of Insurance</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a:t>
                      </a:r>
                      <a:r>
                        <a:rPr lang="en-US" sz="1600" b="0" dirty="0" smtClean="0">
                          <a:solidFill>
                            <a:schemeClr val="tx1"/>
                          </a:solidFill>
                          <a:latin typeface="Adobe Arabic" pitchFamily="18" charset="-78"/>
                          <a:cs typeface="Adobe Arabic" pitchFamily="18" charset="-78"/>
                        </a:rPr>
                        <a:t>. Department of Transportation</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 Division of Aging and Adult Services</a:t>
                      </a:r>
                    </a:p>
                  </a:txBody>
                  <a:tcPr>
                    <a:no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N.C</a:t>
                      </a:r>
                      <a:r>
                        <a:rPr lang="en-US" sz="1600" b="0" dirty="0" smtClean="0">
                          <a:solidFill>
                            <a:schemeClr val="tx1"/>
                          </a:solidFill>
                          <a:latin typeface="Adobe Arabic" pitchFamily="18" charset="-78"/>
                          <a:cs typeface="Adobe Arabic" pitchFamily="18" charset="-78"/>
                        </a:rPr>
                        <a:t>. Division of Commerce Energy Division</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Occupant Agencies/Organizations</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Partners</a:t>
                      </a:r>
                      <a:r>
                        <a:rPr lang="en-US" sz="1600" b="0" baseline="0" dirty="0" smtClean="0">
                          <a:solidFill>
                            <a:schemeClr val="tx1"/>
                          </a:solidFill>
                          <a:latin typeface="Adobe Arabic" pitchFamily="18" charset="-78"/>
                          <a:cs typeface="Adobe Arabic" pitchFamily="18" charset="-78"/>
                        </a:rPr>
                        <a:t> Behavioral Health Management</a:t>
                      </a:r>
                    </a:p>
                    <a:p>
                      <a:r>
                        <a:rPr lang="en-US" sz="1600" b="0" dirty="0" smtClean="0">
                          <a:solidFill>
                            <a:schemeClr val="tx1"/>
                          </a:solidFill>
                          <a:latin typeface="Adobe Arabic" pitchFamily="18" charset="-78"/>
                          <a:cs typeface="Adobe Arabic" pitchFamily="18" charset="-78"/>
                        </a:rPr>
                        <a:t>Participant Contributions</a:t>
                      </a:r>
                    </a:p>
                    <a:p>
                      <a:r>
                        <a:rPr lang="en-US" sz="1600" b="0" dirty="0" smtClean="0">
                          <a:solidFill>
                            <a:schemeClr val="tx1"/>
                          </a:solidFill>
                          <a:latin typeface="Adobe Arabic" pitchFamily="18" charset="-78"/>
                          <a:cs typeface="Adobe Arabic" pitchFamily="18" charset="-78"/>
                        </a:rPr>
                        <a:t>Piedmont Triad Regional Council</a:t>
                      </a:r>
                    </a:p>
                    <a:p>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Seniors’ Health Insurance Information Program (SHIIP)</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Senior Medicare Patrol (SMP)</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State of North Carolina</a:t>
                      </a:r>
                    </a:p>
                    <a:p>
                      <a:pPr marL="0" marR="0" indent="0" algn="l" defTabSz="1018824"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latin typeface="Adobe Arabic" pitchFamily="18" charset="-78"/>
                          <a:cs typeface="Adobe Arabic" pitchFamily="18" charset="-78"/>
                        </a:rPr>
                        <a:t>United Fund of Stokes County</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United Fund of Surry County</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User fees</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U.S. Department of Health and Human Services – USDA Childcare and Adult Food Program</a:t>
                      </a:r>
                    </a:p>
                    <a:p>
                      <a:endParaRPr lang="en-US" sz="1000" b="0" dirty="0" smtClean="0">
                        <a:solidFill>
                          <a:schemeClr val="tx1"/>
                        </a:solidFill>
                        <a:latin typeface="Adobe Arabic" pitchFamily="18" charset="-78"/>
                        <a:cs typeface="Adobe Arabic" pitchFamily="18" charset="-78"/>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Yadkin County United Fund</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Yadkin Home Place Six, Inc.</a:t>
                      </a:r>
                    </a:p>
                    <a:p>
                      <a:pPr marL="0" marR="0" indent="0" algn="l" defTabSz="1018824"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Adobe Arabic" pitchFamily="18" charset="-78"/>
                          <a:cs typeface="Adobe Arabic" pitchFamily="18" charset="-78"/>
                        </a:rPr>
                        <a:t>Yadkin Valley United Fund</a:t>
                      </a:r>
                    </a:p>
                  </a:txBody>
                  <a:tcPr>
                    <a:noFill/>
                  </a:tcPr>
                </a:tc>
              </a:tr>
            </a:tbl>
          </a:graphicData>
        </a:graphic>
      </p:graphicFrame>
    </p:spTree>
    <p:extLst>
      <p:ext uri="{BB962C8B-B14F-4D97-AF65-F5344CB8AC3E}">
        <p14:creationId xmlns:p14="http://schemas.microsoft.com/office/powerpoint/2010/main" val="30418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318D8C-ED97-479F-B972-C64305119609}" type="slidenum">
              <a:rPr lang="en-US" smtClean="0"/>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687" y="5715000"/>
            <a:ext cx="3352800" cy="1219200"/>
          </a:xfrm>
          <a:prstGeom prst="rect">
            <a:avLst/>
          </a:prstGeom>
        </p:spPr>
      </p:pic>
      <p:sp>
        <p:nvSpPr>
          <p:cNvPr id="6" name="Title 1"/>
          <p:cNvSpPr txBox="1">
            <a:spLocks/>
          </p:cNvSpPr>
          <p:nvPr/>
        </p:nvSpPr>
        <p:spPr>
          <a:xfrm>
            <a:off x="2718133" y="1470310"/>
            <a:ext cx="2263140" cy="2767118"/>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l"/>
            <a:r>
              <a:rPr lang="en-US" sz="14300" dirty="0" smtClean="0">
                <a:solidFill>
                  <a:schemeClr val="bg2">
                    <a:lumMod val="50000"/>
                  </a:schemeClr>
                </a:solidFill>
                <a:latin typeface="Adobe Arabic" pitchFamily="18" charset="-78"/>
                <a:cs typeface="Adobe Arabic" pitchFamily="18" charset="-78"/>
              </a:rPr>
              <a:t>48</a:t>
            </a:r>
            <a:endParaRPr lang="en-US" i="1" dirty="0">
              <a:solidFill>
                <a:schemeClr val="bg2">
                  <a:lumMod val="50000"/>
                </a:schemeClr>
              </a:solidFill>
              <a:latin typeface="Adobe Arabic" pitchFamily="18" charset="-78"/>
              <a:cs typeface="Adobe Arabic" pitchFamily="18" charset="-78"/>
            </a:endParaRPr>
          </a:p>
        </p:txBody>
      </p:sp>
      <p:sp>
        <p:nvSpPr>
          <p:cNvPr id="7" name="TextBox 6"/>
          <p:cNvSpPr txBox="1"/>
          <p:nvPr/>
        </p:nvSpPr>
        <p:spPr>
          <a:xfrm>
            <a:off x="4090386" y="2851469"/>
            <a:ext cx="3185160" cy="579931"/>
          </a:xfrm>
          <a:prstGeom prst="rect">
            <a:avLst/>
          </a:prstGeom>
          <a:noFill/>
        </p:spPr>
        <p:txBody>
          <a:bodyPr wrap="square" lIns="101882" tIns="50941" rIns="101882" bIns="50941" rtlCol="0">
            <a:spAutoFit/>
          </a:bodyPr>
          <a:lstStyle/>
          <a:p>
            <a:r>
              <a:rPr lang="en-US" sz="3100" i="1" dirty="0">
                <a:solidFill>
                  <a:schemeClr val="bg2">
                    <a:lumMod val="50000"/>
                  </a:schemeClr>
                </a:solidFill>
                <a:latin typeface="Adobe Caslon Pro Bold" pitchFamily="18" charset="0"/>
              </a:rPr>
              <a:t>years of service</a:t>
            </a:r>
            <a:endParaRPr lang="en-US" sz="3100" dirty="0">
              <a:solidFill>
                <a:schemeClr val="bg2">
                  <a:lumMod val="50000"/>
                </a:schemeClr>
              </a:solidFill>
              <a:latin typeface="Adobe Caslon Pro Bold" pitchFamily="18" charset="0"/>
            </a:endParaRPr>
          </a:p>
        </p:txBody>
      </p:sp>
      <p:cxnSp>
        <p:nvCxnSpPr>
          <p:cNvPr id="8" name="Straight Connector 7"/>
          <p:cNvCxnSpPr/>
          <p:nvPr/>
        </p:nvCxnSpPr>
        <p:spPr>
          <a:xfrm>
            <a:off x="2801953" y="3373827"/>
            <a:ext cx="4107180" cy="0"/>
          </a:xfrm>
          <a:prstGeom prst="line">
            <a:avLst/>
          </a:prstGeom>
          <a:ln w="12700">
            <a:solidFill>
              <a:srgbClr val="887E4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5923" y="3409570"/>
            <a:ext cx="4297396" cy="348814"/>
          </a:xfrm>
          <a:prstGeom prst="rect">
            <a:avLst/>
          </a:prstGeom>
          <a:noFill/>
        </p:spPr>
        <p:txBody>
          <a:bodyPr wrap="square" lIns="101882" tIns="50941" rIns="101882" bIns="50941" rtlCol="0">
            <a:spAutoFit/>
          </a:bodyPr>
          <a:lstStyle/>
          <a:p>
            <a:pPr algn="ctr"/>
            <a:r>
              <a:rPr lang="en-US" sz="1600" i="1" dirty="0">
                <a:solidFill>
                  <a:schemeClr val="bg2">
                    <a:lumMod val="50000"/>
                  </a:schemeClr>
                </a:solidFill>
                <a:latin typeface="Adobe Caslon Pro Bold" pitchFamily="18" charset="0"/>
              </a:rPr>
              <a:t>Serving Davie, Stokes, Surry and </a:t>
            </a:r>
            <a:r>
              <a:rPr lang="en-US" sz="1600" i="1" dirty="0" smtClean="0">
                <a:solidFill>
                  <a:schemeClr val="bg2">
                    <a:lumMod val="50000"/>
                  </a:schemeClr>
                </a:solidFill>
                <a:latin typeface="Adobe Caslon Pro Bold" pitchFamily="18" charset="0"/>
              </a:rPr>
              <a:t>Yadkin counties</a:t>
            </a:r>
            <a:endParaRPr lang="en-US" sz="1600" i="1" dirty="0">
              <a:solidFill>
                <a:schemeClr val="bg2">
                  <a:lumMod val="50000"/>
                </a:schemeClr>
              </a:solidFill>
              <a:latin typeface="Adobe Caslon Pro Bold" pitchFamily="18" charset="0"/>
            </a:endParaRPr>
          </a:p>
        </p:txBody>
      </p:sp>
      <p:sp>
        <p:nvSpPr>
          <p:cNvPr id="10" name="Wave 9"/>
          <p:cNvSpPr/>
          <p:nvPr/>
        </p:nvSpPr>
        <p:spPr>
          <a:xfrm rot="10800000" flipV="1">
            <a:off x="10886" y="4052919"/>
            <a:ext cx="10058400" cy="762039"/>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dirty="0"/>
          </a:p>
        </p:txBody>
      </p:sp>
    </p:spTree>
    <p:extLst>
      <p:ext uri="{BB962C8B-B14F-4D97-AF65-F5344CB8AC3E}">
        <p14:creationId xmlns:p14="http://schemas.microsoft.com/office/powerpoint/2010/main" val="383155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42460" cy="7772400"/>
          </a:xfrm>
          <a:prstGeom prst="rect">
            <a:avLst/>
          </a:prstGeom>
          <a:solidFill>
            <a:srgbClr val="E7E6BC"/>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4107180" y="0"/>
            <a:ext cx="595122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7" name="TextBox 6"/>
          <p:cNvSpPr txBox="1"/>
          <p:nvPr/>
        </p:nvSpPr>
        <p:spPr>
          <a:xfrm>
            <a:off x="670560" y="3886200"/>
            <a:ext cx="3017520" cy="1826426"/>
          </a:xfrm>
          <a:prstGeom prst="rect">
            <a:avLst/>
          </a:prstGeom>
          <a:noFill/>
        </p:spPr>
        <p:txBody>
          <a:bodyPr wrap="square" lIns="101882" tIns="50941" rIns="101882" bIns="50941" rtlCol="0">
            <a:spAutoFit/>
          </a:bodyPr>
          <a:lstStyle/>
          <a:p>
            <a:r>
              <a:rPr lang="en-US" sz="2200" b="1" i="1" dirty="0">
                <a:solidFill>
                  <a:srgbClr val="6B633D"/>
                </a:solidFill>
                <a:latin typeface="Adobe Arabic" pitchFamily="18" charset="-78"/>
                <a:cs typeface="Adobe Arabic" pitchFamily="18" charset="-78"/>
              </a:rPr>
              <a:t>Mission Statement</a:t>
            </a:r>
          </a:p>
          <a:p>
            <a:r>
              <a:rPr lang="en-US" sz="1800" dirty="0">
                <a:latin typeface="Adobe Arabic" pitchFamily="18" charset="-78"/>
                <a:cs typeface="Adobe Arabic" pitchFamily="18" charset="-78"/>
              </a:rPr>
              <a:t>“Dedicated to improving the lives of individuals and families in Davie, Stokes, Surry, and Yadkin Counties through </a:t>
            </a:r>
            <a:r>
              <a:rPr lang="en-US" sz="1800" dirty="0" smtClean="0">
                <a:latin typeface="Adobe Arabic" pitchFamily="18" charset="-78"/>
                <a:cs typeface="Adobe Arabic" pitchFamily="18" charset="-78"/>
              </a:rPr>
              <a:t>a </a:t>
            </a:r>
            <a:r>
              <a:rPr lang="en-US" sz="1800" dirty="0">
                <a:latin typeface="Adobe Arabic" pitchFamily="18" charset="-78"/>
                <a:cs typeface="Adobe Arabic" pitchFamily="18" charset="-78"/>
              </a:rPr>
              <a:t>variety </a:t>
            </a:r>
            <a:r>
              <a:rPr lang="en-US" sz="1800" dirty="0" smtClean="0">
                <a:latin typeface="Adobe Arabic" pitchFamily="18" charset="-78"/>
                <a:cs typeface="Adobe Arabic" pitchFamily="18" charset="-78"/>
              </a:rPr>
              <a:t>of programs </a:t>
            </a:r>
            <a:r>
              <a:rPr lang="en-US" sz="1800" dirty="0">
                <a:latin typeface="Adobe Arabic" pitchFamily="18" charset="-78"/>
                <a:cs typeface="Adobe Arabic" pitchFamily="18" charset="-78"/>
              </a:rPr>
              <a:t>and partnerships to build stronger communities</a:t>
            </a:r>
            <a:r>
              <a:rPr lang="en-US" sz="1800" dirty="0" smtClean="0">
                <a:latin typeface="Adobe Arabic" pitchFamily="18" charset="-78"/>
                <a:cs typeface="Adobe Arabic" pitchFamily="18" charset="-78"/>
              </a:rPr>
              <a:t>.”</a:t>
            </a:r>
          </a:p>
        </p:txBody>
      </p:sp>
      <p:sp>
        <p:nvSpPr>
          <p:cNvPr id="8" name="TextBox 7"/>
          <p:cNvSpPr txBox="1"/>
          <p:nvPr/>
        </p:nvSpPr>
        <p:spPr>
          <a:xfrm>
            <a:off x="670560" y="604521"/>
            <a:ext cx="3017520" cy="2964914"/>
          </a:xfrm>
          <a:prstGeom prst="rect">
            <a:avLst/>
          </a:prstGeom>
          <a:noFill/>
        </p:spPr>
        <p:txBody>
          <a:bodyPr wrap="square" lIns="101882" tIns="50941" rIns="101882" bIns="50941" rtlCol="0">
            <a:spAutoFit/>
          </a:bodyPr>
          <a:lstStyle/>
          <a:p>
            <a:pPr algn="r"/>
            <a:r>
              <a:rPr lang="en-US" sz="2200" b="1" i="1" dirty="0">
                <a:solidFill>
                  <a:srgbClr val="6B633D"/>
                </a:solidFill>
                <a:latin typeface="Adobe Arabic" pitchFamily="18" charset="-78"/>
                <a:cs typeface="Adobe Arabic" pitchFamily="18" charset="-78"/>
              </a:rPr>
              <a:t>Vision Statement</a:t>
            </a:r>
          </a:p>
          <a:p>
            <a:pPr algn="just"/>
            <a:r>
              <a:rPr lang="en-US" sz="1800" dirty="0">
                <a:latin typeface="Adobe Arabic" pitchFamily="18" charset="-78"/>
                <a:cs typeface="Adobe Arabic" pitchFamily="18" charset="-78"/>
              </a:rPr>
              <a:t>YVEDDI is the best Community Action Agency in North Carolina.  Our caring professionals and Board members work in harmony as a team to make a positive difference, promote wholesome living and connect individuals and families to tools and resources that foster success and self </a:t>
            </a:r>
            <a:r>
              <a:rPr lang="en-US" sz="1800" dirty="0" smtClean="0">
                <a:latin typeface="Adobe Arabic" pitchFamily="18" charset="-78"/>
                <a:cs typeface="Adobe Arabic" pitchFamily="18" charset="-78"/>
              </a:rPr>
              <a:t>sufficiency.</a:t>
            </a:r>
            <a:endParaRPr lang="en-US" sz="1800" dirty="0">
              <a:latin typeface="Adobe Arabic" pitchFamily="18" charset="-78"/>
              <a:cs typeface="Adobe Arabic" pitchFamily="18" charset="-78"/>
            </a:endParaRPr>
          </a:p>
          <a:p>
            <a:endParaRPr lang="en-US" sz="1800" b="1" i="1" dirty="0">
              <a:latin typeface="Adobe Arabic" pitchFamily="18" charset="-78"/>
              <a:cs typeface="Adobe Arabic" pitchFamily="18" charset="-78"/>
            </a:endParaRPr>
          </a:p>
        </p:txBody>
      </p:sp>
      <p:sp>
        <p:nvSpPr>
          <p:cNvPr id="9" name="TextBox 8"/>
          <p:cNvSpPr txBox="1"/>
          <p:nvPr/>
        </p:nvSpPr>
        <p:spPr>
          <a:xfrm>
            <a:off x="4610100" y="604520"/>
            <a:ext cx="4945380" cy="1604542"/>
          </a:xfrm>
          <a:prstGeom prst="rect">
            <a:avLst/>
          </a:prstGeom>
          <a:noFill/>
        </p:spPr>
        <p:txBody>
          <a:bodyPr wrap="square" lIns="101882" tIns="50941" rIns="101882" bIns="50941" rtlCol="0">
            <a:spAutoFit/>
          </a:bodyPr>
          <a:lstStyle/>
          <a:p>
            <a:r>
              <a:rPr lang="en-US" sz="3100" i="1" dirty="0">
                <a:solidFill>
                  <a:srgbClr val="6B633D"/>
                </a:solidFill>
                <a:latin typeface="Adobe Arabic" pitchFamily="18" charset="-78"/>
                <a:cs typeface="Adobe Arabic" pitchFamily="18" charset="-78"/>
              </a:rPr>
              <a:t>Table of Contents</a:t>
            </a:r>
          </a:p>
          <a:p>
            <a:endParaRPr lang="en-US" sz="2200" i="1" dirty="0">
              <a:latin typeface="Adobe Arabic" pitchFamily="18" charset="-78"/>
              <a:cs typeface="Adobe Arabic" pitchFamily="18" charset="-78"/>
            </a:endParaRPr>
          </a:p>
          <a:p>
            <a:endParaRPr lang="en-US" sz="2200" i="1" dirty="0">
              <a:latin typeface="Adobe Arabic" pitchFamily="18" charset="-78"/>
              <a:cs typeface="Adobe Arabic" pitchFamily="18" charset="-78"/>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36828876"/>
              </p:ext>
            </p:extLst>
          </p:nvPr>
        </p:nvGraphicFramePr>
        <p:xfrm>
          <a:off x="4526281" y="1209040"/>
          <a:ext cx="4959495" cy="5590032"/>
        </p:xfrm>
        <a:graphic>
          <a:graphicData uri="http://schemas.openxmlformats.org/drawingml/2006/table">
            <a:tbl>
              <a:tblPr firstRow="1" bandRow="1">
                <a:tableStyleId>{5C22544A-7EE6-4342-B048-85BDC9FD1C3A}</a:tableStyleId>
              </a:tblPr>
              <a:tblGrid>
                <a:gridCol w="4531314"/>
                <a:gridCol w="428181"/>
              </a:tblGrid>
              <a:tr h="5440680">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2000" b="0" i="1" dirty="0" smtClean="0">
                          <a:solidFill>
                            <a:schemeClr val="tx1"/>
                          </a:solidFill>
                          <a:latin typeface="Adobe Arabic" pitchFamily="18" charset="-78"/>
                          <a:cs typeface="Adobe Arabic" pitchFamily="18" charset="-78"/>
                        </a:rPr>
                        <a:t>Message from the Chairman of the</a:t>
                      </a:r>
                      <a:r>
                        <a:rPr lang="en-US" sz="2000" b="0" i="1" baseline="0" dirty="0" smtClean="0">
                          <a:solidFill>
                            <a:schemeClr val="tx1"/>
                          </a:solidFill>
                          <a:latin typeface="Adobe Arabic" pitchFamily="18" charset="-78"/>
                          <a:cs typeface="Adobe Arabic" pitchFamily="18" charset="-78"/>
                        </a:rPr>
                        <a:t> Board</a:t>
                      </a:r>
                      <a:r>
                        <a:rPr lang="en-US" sz="2000" b="0" i="1" dirty="0" smtClean="0">
                          <a:solidFill>
                            <a:schemeClr val="tx1"/>
                          </a:solidFill>
                          <a:latin typeface="Adobe Arabic" pitchFamily="18" charset="-78"/>
                          <a:cs typeface="Adobe Arabic" pitchFamily="18" charset="-78"/>
                        </a:rPr>
                        <a:t>……………….</a:t>
                      </a:r>
                    </a:p>
                    <a:p>
                      <a:pPr marL="0" marR="0" indent="0" algn="l" defTabSz="1018824" rtl="0" eaLnBrk="1" fontAlgn="auto" latinLnBrk="0" hangingPunct="1">
                        <a:lnSpc>
                          <a:spcPct val="100000"/>
                        </a:lnSpc>
                        <a:spcBef>
                          <a:spcPts val="0"/>
                        </a:spcBef>
                        <a:spcAft>
                          <a:spcPts val="0"/>
                        </a:spcAft>
                        <a:buClrTx/>
                        <a:buSzTx/>
                        <a:buFontTx/>
                        <a:buNone/>
                        <a:tabLst/>
                        <a:defRPr/>
                      </a:pPr>
                      <a:r>
                        <a:rPr lang="en-US" sz="2000" b="0" i="1" dirty="0" smtClean="0">
                          <a:solidFill>
                            <a:schemeClr val="tx1"/>
                          </a:solidFill>
                          <a:latin typeface="Adobe Arabic" pitchFamily="18" charset="-78"/>
                          <a:cs typeface="Adobe Arabic" pitchFamily="18" charset="-78"/>
                        </a:rPr>
                        <a:t>History…………………….………………………………..</a:t>
                      </a:r>
                    </a:p>
                    <a:p>
                      <a:pPr algn="l"/>
                      <a:r>
                        <a:rPr lang="en-US" sz="2000" b="0" i="1" dirty="0" smtClean="0">
                          <a:solidFill>
                            <a:schemeClr val="tx1"/>
                          </a:solidFill>
                          <a:latin typeface="Adobe Arabic" pitchFamily="18" charset="-78"/>
                          <a:cs typeface="Adobe Arabic" pitchFamily="18" charset="-78"/>
                        </a:rPr>
                        <a:t>Message from the Executive Director ……………………</a:t>
                      </a:r>
                    </a:p>
                    <a:p>
                      <a:pPr algn="l"/>
                      <a:r>
                        <a:rPr lang="en-US" sz="2000" b="0" i="1" dirty="0" smtClean="0">
                          <a:solidFill>
                            <a:schemeClr val="tx1"/>
                          </a:solidFill>
                          <a:latin typeface="Adobe Arabic" pitchFamily="18" charset="-78"/>
                          <a:cs typeface="Adobe Arabic" pitchFamily="18" charset="-78"/>
                        </a:rPr>
                        <a:t>Community Services Block Grant (CSBG)……………….</a:t>
                      </a:r>
                    </a:p>
                    <a:p>
                      <a:pPr algn="l"/>
                      <a:r>
                        <a:rPr lang="en-US" sz="2000" b="0" i="1" dirty="0" smtClean="0">
                          <a:solidFill>
                            <a:schemeClr val="tx1"/>
                          </a:solidFill>
                          <a:latin typeface="Adobe Arabic" pitchFamily="18" charset="-78"/>
                          <a:cs typeface="Adobe Arabic" pitchFamily="18" charset="-78"/>
                        </a:rPr>
                        <a:t>Displaced Homemaker Program………………………….</a:t>
                      </a:r>
                    </a:p>
                    <a:p>
                      <a:pPr algn="l"/>
                      <a:r>
                        <a:rPr lang="en-US" sz="2000" b="0" i="1" dirty="0" smtClean="0">
                          <a:solidFill>
                            <a:schemeClr val="tx1"/>
                          </a:solidFill>
                          <a:latin typeface="Adobe Arabic" pitchFamily="18" charset="-78"/>
                          <a:cs typeface="Adobe Arabic" pitchFamily="18" charset="-78"/>
                        </a:rPr>
                        <a:t>Domestic Violence/Sexual Assault……………………….</a:t>
                      </a:r>
                    </a:p>
                    <a:p>
                      <a:pPr algn="l"/>
                      <a:r>
                        <a:rPr lang="en-US" sz="2000" b="0" i="1" dirty="0" smtClean="0">
                          <a:solidFill>
                            <a:schemeClr val="tx1"/>
                          </a:solidFill>
                          <a:latin typeface="Adobe Arabic" pitchFamily="18" charset="-78"/>
                          <a:cs typeface="Adobe Arabic" pitchFamily="18" charset="-78"/>
                        </a:rPr>
                        <a:t>Senior Enrichment Services……………………………….</a:t>
                      </a:r>
                    </a:p>
                    <a:p>
                      <a:pPr algn="l"/>
                      <a:r>
                        <a:rPr lang="en-US" sz="2000" b="0" i="1" dirty="0" smtClean="0">
                          <a:solidFill>
                            <a:schemeClr val="tx1"/>
                          </a:solidFill>
                          <a:latin typeface="Adobe Arabic" pitchFamily="18" charset="-78"/>
                          <a:cs typeface="Adobe Arabic" pitchFamily="18" charset="-78"/>
                        </a:rPr>
                        <a:t>Senior Centers of Excellence……………………………....</a:t>
                      </a:r>
                    </a:p>
                    <a:p>
                      <a:pPr algn="l"/>
                      <a:r>
                        <a:rPr lang="en-US" sz="2000" b="0" i="1" dirty="0" smtClean="0">
                          <a:solidFill>
                            <a:schemeClr val="tx1"/>
                          </a:solidFill>
                          <a:latin typeface="Adobe Arabic" pitchFamily="18" charset="-78"/>
                          <a:cs typeface="Adobe Arabic" pitchFamily="18" charset="-78"/>
                        </a:rPr>
                        <a:t>Retired and Senior Volunteer Program (RSVP)………....</a:t>
                      </a:r>
                    </a:p>
                    <a:p>
                      <a:pPr algn="l"/>
                      <a:r>
                        <a:rPr lang="en-US" sz="2000" b="0" i="1" dirty="0" smtClean="0">
                          <a:solidFill>
                            <a:schemeClr val="tx1"/>
                          </a:solidFill>
                          <a:latin typeface="Adobe Arabic" pitchFamily="18" charset="-78"/>
                          <a:cs typeface="Adobe Arabic" pitchFamily="18" charset="-78"/>
                        </a:rPr>
                        <a:t>Head Start………………………………………………....</a:t>
                      </a:r>
                    </a:p>
                    <a:p>
                      <a:pPr algn="l"/>
                      <a:r>
                        <a:rPr lang="en-US" sz="2000" b="0" i="1" dirty="0" smtClean="0">
                          <a:solidFill>
                            <a:schemeClr val="tx1"/>
                          </a:solidFill>
                          <a:latin typeface="Adobe Arabic" pitchFamily="18" charset="-78"/>
                          <a:cs typeface="Adobe Arabic" pitchFamily="18" charset="-78"/>
                        </a:rPr>
                        <a:t>Migrant Head Start……………………………………….</a:t>
                      </a:r>
                    </a:p>
                    <a:p>
                      <a:pPr algn="l"/>
                      <a:r>
                        <a:rPr lang="en-US" sz="2000" b="0" i="1" dirty="0" smtClean="0">
                          <a:solidFill>
                            <a:schemeClr val="tx1"/>
                          </a:solidFill>
                          <a:latin typeface="Adobe Arabic" pitchFamily="18" charset="-78"/>
                          <a:cs typeface="Adobe Arabic" pitchFamily="18" charset="-78"/>
                        </a:rPr>
                        <a:t>L. H. Jones Family Resource Center (FRC)………………</a:t>
                      </a:r>
                    </a:p>
                    <a:p>
                      <a:pPr algn="l"/>
                      <a:r>
                        <a:rPr lang="en-US" sz="2000" b="0" i="1" dirty="0" smtClean="0">
                          <a:solidFill>
                            <a:schemeClr val="tx1"/>
                          </a:solidFill>
                          <a:latin typeface="Adobe Arabic" pitchFamily="18" charset="-78"/>
                          <a:cs typeface="Adobe Arabic" pitchFamily="18" charset="-78"/>
                        </a:rPr>
                        <a:t>Public Transportation…………………………………….</a:t>
                      </a:r>
                    </a:p>
                    <a:p>
                      <a:pPr algn="l"/>
                      <a:r>
                        <a:rPr lang="en-US" sz="2000" b="0" i="1" dirty="0" smtClean="0">
                          <a:solidFill>
                            <a:schemeClr val="tx1"/>
                          </a:solidFill>
                          <a:latin typeface="Adobe Arabic" pitchFamily="18" charset="-78"/>
                          <a:cs typeface="Adobe Arabic" pitchFamily="18" charset="-78"/>
                        </a:rPr>
                        <a:t>Weatherization……………………………………………</a:t>
                      </a:r>
                    </a:p>
                    <a:p>
                      <a:pPr algn="l"/>
                      <a:r>
                        <a:rPr lang="en-US" sz="2000" b="0" i="1" dirty="0" smtClean="0">
                          <a:solidFill>
                            <a:schemeClr val="tx1"/>
                          </a:solidFill>
                          <a:latin typeface="Adobe Arabic" pitchFamily="18" charset="-78"/>
                          <a:cs typeface="Adobe Arabic" pitchFamily="18" charset="-78"/>
                        </a:rPr>
                        <a:t>Yadkin Home Place Group Home, Inc……………………</a:t>
                      </a:r>
                    </a:p>
                    <a:p>
                      <a:pPr algn="l"/>
                      <a:r>
                        <a:rPr lang="en-US" sz="2000" b="0" i="1" dirty="0" smtClean="0">
                          <a:solidFill>
                            <a:schemeClr val="tx1"/>
                          </a:solidFill>
                          <a:latin typeface="Adobe Arabic" pitchFamily="18" charset="-78"/>
                          <a:cs typeface="Adobe Arabic" pitchFamily="18" charset="-78"/>
                        </a:rPr>
                        <a:t>Financials…………………………………………………..</a:t>
                      </a:r>
                    </a:p>
                    <a:p>
                      <a:pPr algn="l"/>
                      <a:r>
                        <a:rPr lang="en-US" sz="2000" b="0" i="1" dirty="0" smtClean="0">
                          <a:solidFill>
                            <a:schemeClr val="tx1"/>
                          </a:solidFill>
                          <a:latin typeface="Adobe Arabic" pitchFamily="18" charset="-78"/>
                          <a:cs typeface="Adobe Arabic" pitchFamily="18" charset="-78"/>
                        </a:rPr>
                        <a:t>Funding Partners…………………………………………..</a:t>
                      </a:r>
                    </a:p>
                    <a:p>
                      <a:pPr algn="l"/>
                      <a:endParaRPr lang="en-US" sz="2000" b="0" dirty="0">
                        <a:solidFill>
                          <a:schemeClr val="tx1"/>
                        </a:solidFill>
                      </a:endParaRPr>
                    </a:p>
                  </a:txBody>
                  <a:tcPr marL="100584" marR="100584" marT="51816" marB="51816">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smtClean="0">
                          <a:solidFill>
                            <a:schemeClr val="tx1"/>
                          </a:solidFill>
                          <a:latin typeface="Adobe Arabic" pitchFamily="18" charset="-78"/>
                          <a:cs typeface="Adobe Arabic" pitchFamily="18" charset="-78"/>
                        </a:rPr>
                        <a:t>2</a:t>
                      </a:r>
                    </a:p>
                    <a:p>
                      <a:r>
                        <a:rPr lang="en-US" sz="2000" b="0" dirty="0" smtClean="0">
                          <a:solidFill>
                            <a:schemeClr val="tx1"/>
                          </a:solidFill>
                          <a:latin typeface="Adobe Arabic" pitchFamily="18" charset="-78"/>
                          <a:cs typeface="Adobe Arabic" pitchFamily="18" charset="-78"/>
                        </a:rPr>
                        <a:t>4</a:t>
                      </a:r>
                    </a:p>
                    <a:p>
                      <a:r>
                        <a:rPr lang="en-US" sz="2000" b="0" dirty="0" smtClean="0">
                          <a:solidFill>
                            <a:schemeClr val="tx1"/>
                          </a:solidFill>
                          <a:latin typeface="Adobe Arabic" pitchFamily="18" charset="-78"/>
                          <a:cs typeface="Adobe Arabic" pitchFamily="18" charset="-78"/>
                        </a:rPr>
                        <a:t>4</a:t>
                      </a:r>
                    </a:p>
                    <a:p>
                      <a:r>
                        <a:rPr lang="en-US" sz="2000" b="0" dirty="0" smtClean="0">
                          <a:solidFill>
                            <a:schemeClr val="tx1"/>
                          </a:solidFill>
                          <a:latin typeface="Adobe Arabic" pitchFamily="18" charset="-78"/>
                          <a:cs typeface="Adobe Arabic" pitchFamily="18" charset="-78"/>
                        </a:rPr>
                        <a:t>5</a:t>
                      </a:r>
                    </a:p>
                    <a:p>
                      <a:r>
                        <a:rPr lang="en-US" sz="2000" b="0" dirty="0" smtClean="0">
                          <a:solidFill>
                            <a:schemeClr val="tx1"/>
                          </a:solidFill>
                          <a:latin typeface="Adobe Arabic" pitchFamily="18" charset="-78"/>
                          <a:cs typeface="Adobe Arabic" pitchFamily="18" charset="-78"/>
                        </a:rPr>
                        <a:t>7</a:t>
                      </a:r>
                    </a:p>
                    <a:p>
                      <a:r>
                        <a:rPr lang="en-US" sz="2000" b="0" dirty="0" smtClean="0">
                          <a:solidFill>
                            <a:schemeClr val="tx1"/>
                          </a:solidFill>
                          <a:latin typeface="Adobe Arabic" pitchFamily="18" charset="-78"/>
                          <a:cs typeface="Adobe Arabic" pitchFamily="18" charset="-78"/>
                        </a:rPr>
                        <a:t>8</a:t>
                      </a:r>
                    </a:p>
                    <a:p>
                      <a:r>
                        <a:rPr lang="en-US" sz="2000" b="0" dirty="0" smtClean="0">
                          <a:solidFill>
                            <a:schemeClr val="tx1"/>
                          </a:solidFill>
                          <a:latin typeface="Adobe Arabic" pitchFamily="18" charset="-78"/>
                          <a:cs typeface="Adobe Arabic" pitchFamily="18" charset="-78"/>
                        </a:rPr>
                        <a:t>10</a:t>
                      </a:r>
                    </a:p>
                    <a:p>
                      <a:r>
                        <a:rPr lang="en-US" sz="2000" b="0" dirty="0" smtClean="0">
                          <a:solidFill>
                            <a:schemeClr val="tx1"/>
                          </a:solidFill>
                          <a:latin typeface="Adobe Arabic" pitchFamily="18" charset="-78"/>
                          <a:cs typeface="Adobe Arabic" pitchFamily="18" charset="-78"/>
                        </a:rPr>
                        <a:t>12</a:t>
                      </a:r>
                    </a:p>
                    <a:p>
                      <a:r>
                        <a:rPr lang="en-US" sz="2000" b="0" dirty="0" smtClean="0">
                          <a:solidFill>
                            <a:schemeClr val="tx1"/>
                          </a:solidFill>
                          <a:latin typeface="Adobe Arabic" pitchFamily="18" charset="-78"/>
                          <a:cs typeface="Adobe Arabic" pitchFamily="18" charset="-78"/>
                        </a:rPr>
                        <a:t>14</a:t>
                      </a:r>
                    </a:p>
                    <a:p>
                      <a:r>
                        <a:rPr lang="en-US" sz="2000" b="0" dirty="0" smtClean="0">
                          <a:solidFill>
                            <a:schemeClr val="tx1"/>
                          </a:solidFill>
                          <a:latin typeface="Adobe Arabic" pitchFamily="18" charset="-78"/>
                          <a:cs typeface="Adobe Arabic" pitchFamily="18" charset="-78"/>
                        </a:rPr>
                        <a:t>15</a:t>
                      </a:r>
                    </a:p>
                    <a:p>
                      <a:r>
                        <a:rPr lang="en-US" sz="2000" b="0" dirty="0" smtClean="0">
                          <a:solidFill>
                            <a:schemeClr val="tx1"/>
                          </a:solidFill>
                          <a:latin typeface="Adobe Arabic" pitchFamily="18" charset="-78"/>
                          <a:cs typeface="Adobe Arabic" pitchFamily="18" charset="-78"/>
                        </a:rPr>
                        <a:t>17</a:t>
                      </a:r>
                    </a:p>
                    <a:p>
                      <a:r>
                        <a:rPr lang="en-US" sz="2000" b="0" dirty="0" smtClean="0">
                          <a:solidFill>
                            <a:schemeClr val="tx1"/>
                          </a:solidFill>
                          <a:latin typeface="Adobe Arabic" pitchFamily="18" charset="-78"/>
                          <a:cs typeface="Adobe Arabic" pitchFamily="18" charset="-78"/>
                        </a:rPr>
                        <a:t>18</a:t>
                      </a:r>
                    </a:p>
                    <a:p>
                      <a:r>
                        <a:rPr lang="en-US" sz="2000" b="0" dirty="0" smtClean="0">
                          <a:solidFill>
                            <a:schemeClr val="tx1"/>
                          </a:solidFill>
                          <a:latin typeface="Adobe Arabic" pitchFamily="18" charset="-78"/>
                          <a:cs typeface="Adobe Arabic" pitchFamily="18" charset="-78"/>
                        </a:rPr>
                        <a:t>19</a:t>
                      </a:r>
                    </a:p>
                    <a:p>
                      <a:r>
                        <a:rPr lang="en-US" sz="2000" b="0" dirty="0" smtClean="0">
                          <a:solidFill>
                            <a:schemeClr val="tx1"/>
                          </a:solidFill>
                          <a:latin typeface="Adobe Arabic" pitchFamily="18" charset="-78"/>
                          <a:cs typeface="Adobe Arabic" pitchFamily="18" charset="-78"/>
                        </a:rPr>
                        <a:t>21</a:t>
                      </a:r>
                    </a:p>
                    <a:p>
                      <a:r>
                        <a:rPr lang="en-US" sz="2000" b="0" dirty="0" smtClean="0">
                          <a:solidFill>
                            <a:schemeClr val="tx1"/>
                          </a:solidFill>
                          <a:latin typeface="Adobe Arabic" pitchFamily="18" charset="-78"/>
                          <a:cs typeface="Adobe Arabic" pitchFamily="18" charset="-78"/>
                        </a:rPr>
                        <a:t>23</a:t>
                      </a:r>
                    </a:p>
                    <a:p>
                      <a:r>
                        <a:rPr lang="en-US" sz="2000" b="0" dirty="0" smtClean="0">
                          <a:solidFill>
                            <a:schemeClr val="tx1"/>
                          </a:solidFill>
                          <a:latin typeface="Adobe Arabic" pitchFamily="18" charset="-78"/>
                          <a:cs typeface="Adobe Arabic" pitchFamily="18" charset="-78"/>
                        </a:rPr>
                        <a:t>24</a:t>
                      </a:r>
                    </a:p>
                    <a:p>
                      <a:r>
                        <a:rPr lang="en-US" sz="2000" b="0" dirty="0" smtClean="0">
                          <a:solidFill>
                            <a:schemeClr val="tx1"/>
                          </a:solidFill>
                          <a:latin typeface="Adobe Arabic" pitchFamily="18" charset="-78"/>
                          <a:cs typeface="Adobe Arabic" pitchFamily="18" charset="-78"/>
                        </a:rPr>
                        <a:t>25</a:t>
                      </a:r>
                    </a:p>
                  </a:txBody>
                  <a:tcPr marL="100584" marR="100584" marT="51816" marB="51816">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TextBox 11"/>
          <p:cNvSpPr txBox="1"/>
          <p:nvPr/>
        </p:nvSpPr>
        <p:spPr>
          <a:xfrm>
            <a:off x="7376160" y="6880953"/>
            <a:ext cx="2346960" cy="401135"/>
          </a:xfrm>
          <a:prstGeom prst="rect">
            <a:avLst/>
          </a:prstGeom>
          <a:noFill/>
        </p:spPr>
        <p:txBody>
          <a:bodyPr wrap="square" lIns="101882" tIns="50941" rIns="101882" bIns="50941" rtlCol="0">
            <a:spAutoFit/>
          </a:bodyPr>
          <a:lstStyle/>
          <a:p>
            <a:pPr algn="r"/>
            <a:r>
              <a:rPr lang="en-US" sz="1900" i="1" dirty="0">
                <a:latin typeface="Adobe Arabic" pitchFamily="18" charset="-78"/>
                <a:cs typeface="Adobe Arabic" pitchFamily="18" charset="-78"/>
              </a:rPr>
              <a:t>2012-2013 Annual Report</a:t>
            </a:r>
          </a:p>
        </p:txBody>
      </p:sp>
      <p:sp>
        <p:nvSpPr>
          <p:cNvPr id="3" name="Slide Number Placeholder 2"/>
          <p:cNvSpPr>
            <a:spLocks noGrp="1"/>
          </p:cNvSpPr>
          <p:nvPr>
            <p:ph type="sldNum" sz="quarter" idx="12"/>
          </p:nvPr>
        </p:nvSpPr>
        <p:spPr/>
        <p:txBody>
          <a:bodyPr/>
          <a:lstStyle/>
          <a:p>
            <a:fld id="{1E318D8C-ED97-479F-B972-C64305119609}" type="slidenum">
              <a:rPr lang="en-US" smtClean="0"/>
              <a:t>3</a:t>
            </a:fld>
            <a:endParaRPr lang="en-US" dirty="0"/>
          </a:p>
        </p:txBody>
      </p:sp>
    </p:spTree>
    <p:extLst>
      <p:ext uri="{BB962C8B-B14F-4D97-AF65-F5344CB8AC3E}">
        <p14:creationId xmlns:p14="http://schemas.microsoft.com/office/powerpoint/2010/main" val="243000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0" y="0"/>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15" name="Rectangle 14"/>
          <p:cNvSpPr/>
          <p:nvPr/>
        </p:nvSpPr>
        <p:spPr>
          <a:xfrm>
            <a:off x="0" y="7937"/>
            <a:ext cx="4495488" cy="7764463"/>
          </a:xfrm>
          <a:prstGeom prst="rect">
            <a:avLst/>
          </a:prstGeom>
          <a:solidFill>
            <a:srgbClr val="EBE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8430" y="304800"/>
            <a:ext cx="3390899" cy="4424060"/>
          </a:xfrm>
          <a:prstGeom prst="rect">
            <a:avLst/>
          </a:prstGeom>
          <a:noFill/>
        </p:spPr>
        <p:txBody>
          <a:bodyPr wrap="square" lIns="101882" tIns="50941" rIns="101882" bIns="50941" rtlCol="0">
            <a:spAutoFit/>
          </a:bodyPr>
          <a:lstStyle/>
          <a:p>
            <a:r>
              <a:rPr lang="en-US" i="1" dirty="0">
                <a:solidFill>
                  <a:srgbClr val="6B633D"/>
                </a:solidFill>
                <a:latin typeface="Adobe Arabic" pitchFamily="18" charset="-78"/>
                <a:cs typeface="Adobe Arabic" pitchFamily="18" charset="-78"/>
              </a:rPr>
              <a:t>History</a:t>
            </a:r>
          </a:p>
          <a:p>
            <a:endParaRPr lang="en-US" sz="1600" i="1" dirty="0">
              <a:latin typeface="Adobe Arabic" pitchFamily="18" charset="-78"/>
              <a:cs typeface="Adobe Arabic" pitchFamily="18" charset="-78"/>
            </a:endParaRPr>
          </a:p>
          <a:p>
            <a:pPr lvl="0" algn="just">
              <a:spcBef>
                <a:spcPct val="20000"/>
              </a:spcBef>
              <a:defRPr/>
            </a:pPr>
            <a:r>
              <a:rPr lang="en-US" sz="1800" i="1" dirty="0">
                <a:solidFill>
                  <a:srgbClr val="6B633D"/>
                </a:solidFill>
                <a:latin typeface="Adobe Arabic" pitchFamily="18" charset="-78"/>
                <a:cs typeface="Adobe Arabic" pitchFamily="18" charset="-78"/>
              </a:rPr>
              <a:t>Organized in 1965, the YVEDDI is a private non-profit corporation designated as the local Community Action Agency which administers Human Services and Community Development Programs funded through Federal, State, County Governments, United </a:t>
            </a:r>
            <a:r>
              <a:rPr lang="en-US" sz="1800" i="1" dirty="0" smtClean="0">
                <a:solidFill>
                  <a:srgbClr val="6B633D"/>
                </a:solidFill>
                <a:latin typeface="Adobe Arabic" pitchFamily="18" charset="-78"/>
                <a:cs typeface="Adobe Arabic" pitchFamily="18" charset="-78"/>
              </a:rPr>
              <a:t>Way/Fund agencies</a:t>
            </a:r>
            <a:r>
              <a:rPr lang="en-US" sz="1800" i="1" dirty="0">
                <a:solidFill>
                  <a:srgbClr val="6B633D"/>
                </a:solidFill>
                <a:latin typeface="Adobe Arabic" pitchFamily="18" charset="-78"/>
                <a:cs typeface="Adobe Arabic" pitchFamily="18" charset="-78"/>
              </a:rPr>
              <a:t>, and other resources. Laws, regulations, and funds limit all services provided.</a:t>
            </a:r>
          </a:p>
          <a:p>
            <a:pPr marL="382059" indent="-382059" algn="just">
              <a:spcBef>
                <a:spcPct val="20000"/>
              </a:spcBef>
              <a:defRPr/>
            </a:pPr>
            <a:endParaRPr lang="en-US" sz="1800" i="1" dirty="0">
              <a:solidFill>
                <a:srgbClr val="6B633D"/>
              </a:solidFill>
              <a:latin typeface="Adobe Arabic" pitchFamily="18" charset="-78"/>
              <a:cs typeface="Adobe Arabic" pitchFamily="18" charset="-78"/>
            </a:endParaRPr>
          </a:p>
          <a:p>
            <a:pPr lvl="0" algn="just">
              <a:spcBef>
                <a:spcPct val="20000"/>
              </a:spcBef>
              <a:defRPr/>
            </a:pPr>
            <a:r>
              <a:rPr lang="en-US" sz="1800" i="1" dirty="0">
                <a:solidFill>
                  <a:srgbClr val="6B633D"/>
                </a:solidFill>
                <a:latin typeface="Adobe Arabic" pitchFamily="18" charset="-78"/>
                <a:cs typeface="Adobe Arabic" pitchFamily="18" charset="-78"/>
              </a:rPr>
              <a:t>Most programs operated by the YVEDDI must meet the Federal Poverty Index Guidelines, certain age criteria, or other guidelines.</a:t>
            </a:r>
          </a:p>
        </p:txBody>
      </p:sp>
      <p:pic>
        <p:nvPicPr>
          <p:cNvPr id="1030" name="Picture 6" descr="https://encrypted-tbn3.gstatic.com/images?q=tbn:ANd9GcQFNzY_AGq7z6OXZF5hakj4I5PAA70mG4dPFmgGdzZNcIgW8qrS"/>
          <p:cNvPicPr>
            <a:picLocks noChangeAspect="1" noChangeArrowheads="1"/>
          </p:cNvPicPr>
          <p:nvPr/>
        </p:nvPicPr>
        <p:blipFill rotWithShape="1">
          <a:blip r:embed="rId2">
            <a:extLst>
              <a:ext uri="{28A0092B-C50C-407E-A947-70E740481C1C}">
                <a14:useLocalDpi xmlns:a14="http://schemas.microsoft.com/office/drawing/2010/main" val="0"/>
              </a:ext>
            </a:extLst>
          </a:blip>
          <a:srcRect l="8276"/>
          <a:stretch/>
        </p:blipFill>
        <p:spPr bwMode="auto">
          <a:xfrm>
            <a:off x="0" y="6129319"/>
            <a:ext cx="2533644" cy="16573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bfBnuQDUkoPu8EUj-o3YrWXl485KWtvGalmWZT05X-Jo5t0D3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680" y="6113021"/>
            <a:ext cx="2225361" cy="166687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6" descr="data:image/jpeg;base64,/9j/4AAQSkZJRgABAQAAAQABAAD/2wCEAAkGBhISEBQUEBQQFBQQDxUQFRQQFRQVFBcVFRUVFBQYFxQYHCYfFxkjGRQVHy8gJCcpLSwsFh4xNTAqNSYrLCkBCQoKDgwOFA8PFykYFBwpKSkpKSksNSksKSkpKSkpKSkpKSksKSksKSkpKSkpKSkpLCwpKSkpKSkpKSopKSkpLP/AABEIAK4BIgMBIgACEQEDEQH/xAAcAAACAgMBAQAAAAAAAAAAAAACAwQFAAEGBwj/xABEEAACAQIDBAYHBQYEBgMAAAABAgADEQQSIQUxQVEGEyJhcYEyQlKRobHBBxQjYtEzcrLh8PEWQ4KSU1Rjc6LCFRc0/8QAGAEBAQEBAQAAAAAAAAAAAAAAAAECAwT/xAAfEQEBAAICAgMBAAAAAAAAAAAAAQIREkExUQMhYRP/2gAMAwEAAhEDEQA/AKgCGBNAQwIGwIYE0BDAgbAk/ZGzDXqqg0G9jyUbz48vGQlE67Y1sNRu2j1RmPML6o+vnCybXeJrLRQKNFUAADgBOR2xtJXvrM2v0sAuAAZzGJ2jnO4DwnO13kJxdOzaG9+UuejfSB6L6b+Kncw5iULV17ye6CcWwItYHgN58SeAmNtzF64m3MJiFGcmm44kfpNUMfRByrUzW9lX+OmnnPMNh7ZbEYh8OiOaiD0kBK20zE29G1+M7JtlYcKVZqa/mZze/PsVbnwyzW6zMcXY4LEq3ourDkpBt5bxOC6W9FqAqsTSpMlbtAlVv3jMNdOGvGLfZ60lzUsSzuu406i/wsA3ulvSxZxeHyuVNVBmuNLkd3eJuVzzxnThK3QrCsLBGT9x2+TXEf0f2CMKtRQcwepmBtY5QABfv37pb2m7TTkAiatGWmrQAtNWh2mrQAIg2jCINoCyIBEaRAIgARAIjSIBEBREWRHEQCICSIDCNIgMICWEWwjmEWwgJIi2EcRAYQEsIthHMIthAVaahzIF4BDAnLDp1TG+m+/gV+cdT6e0ONOsPDIfqIHTAQwJzydOcKd/XDxRT8nkmn0ywh/zGH71N/oDA7Ho5sjramZh+HTNz3ngv1PdLzbSO4K0QuY+s/0nOYP7SNnpRFOnVtYallZbtxO7nImJ6X0Ko0xdJL8AwHztM11x1CsV0QxOpZqA13tVErsVsQU1u9amT7KXJM1iKqk3WstX91lA/iJkWns+tWfKinXixAUDxPCY1+Osv6jtXA0XUx+DwzMbKGdm9kEn3DhHYnYL02VUDOzmwCi7E9wE63A7CODpipmpivkuc2c5b71Ur2QeF9deUml5C6J9GaODFR62WpiK5LOi1ipUBiUCiwDEA66772itu7YKtbKKlF+FYByDyue0p87xGL26MStqyAONzr2W8yB2h5SuFNUF3ckcjxm2Cmwyu16YKD2bkqPAk3+Jlhs/DFTdWItqbGJwyNVOgyoJZqoAsN3ziM5XQZloVplptxDaatDM1aAFpq0O00RAAiaIh2gkQFmARGEQbQAIgERpEBoCjAIjSIDCAlhAIjWEBhASwi2Eawi2EBRi2jWEWRAURFsI4iLIgKtMhWmQNYvo1s9LZ2qJmva7rrbf6shP0f2efRxDeZT62noO2OguFx+VqNUU+qBQqim9yQSHDEkNpyE5vaH2UNS1NSoR7SorDzsbjzEzyjXGqM9DsKfRxPwQ/JozD/Zoav7Cqalhfs03OnledV0Y+y+kCKmJTEV1voihaa6e1c5m8BbznpOGxlJLIhWkFFupqp1YAG7Lpa3hHJqYWvA8T9nFVDlLqDvsyup9xWQ6vQauPWp+ZI+Yn0LtXo7TxC9lrEai4FQA9wJBHkZxm0Oj+KRiA+FYD8xQ+593vmblY3Pjl7eSnohX50v96yz2J9n2KquNF6tXHWGlVol1XiVUsLkATtOqSmwNZqdRr9mlSu5ZuGYgWyjebG5tLjHmiuFStgyjFamdnCqM5bR1dLaa27J3AW8XM/nEzYuAoYGmaeDa9Uen96t1z3toDYBRyAsJW7bxOJqaGhUtyp02b4i/zlbicSaygBSQPVvd6Z/6b7yn5CdIzDGoujXdd1/WHj/OTdb4yeFX95e+UU2BBscw1v3iWOA2M7HNVPlJOJxlOgueu601va7byeQA1J8JA2X0wGJrinQQ9UASzvox00svAeOuvCWTbFykX9goyrAhWmWm4427atMtNzJUDaZabtMtAG00RDgkQAMEwzBIgARBMMwSIAEQSIZgkQFMIBjTFtAW0WRGtFmApothGtFtAUYthGmLYQFGLMa0W0BcybmQK6t9p1YlXFMLWUW61W1YcnXL2x4k90u9mfbfUGmJoK/JqLFG+NwZ5jMmeMXder0/tjoBmK0cSubflZNb+sBuDDu0PESv/wDuavchlWqoJsagIJHC6K+UacNfEzziZJwi869Lw/2vN1ikU6dJRfMF6zW9rEWzBbcsut+E6DD/AGwYOqQmKp5xoA4ptm14WGt/AzxanTLEBQSSbAAXJPcJ13R7ZVPDVBUxBDVVF0prqEbgWPtcgN0lkxm3TDPLK6ei46hhlfrKCGnmX1y5Oup9K5XlacjtDHPTrlkK5KwtUproLjcSODd8uV6T02BVkqWAvmQ2YncNNwEoqwVx2Q4OYHUC3vE4T29eU6X2E2gi0wwIzHcCDe/fYG31hrtNRremptpc2B8QzAzmMXgqAN8RWppoLIzk7h7AP0if/kdnINGLW07FLz4gc53keTLL7SukGz6uJOtRGTNmCjcDa2hBPDheRdjdfgyxSnTfNobkg+R0+UkJtfBMF1q2YkKCnFbcL6bxLSnTTRUqsOIWopAPhmFj5TX25G4XpxSvaulSieZGZfeBf4ToMNiUqLmpsrqeKkEfDdOZxGz2t2kVh+X9NRK3C0zRqg0CyM29bHI1uBEux3syV2z9tK9lcZH5HcfA8ZZSo1aZNzUDUEw4JgAZqERBMADNQjNGAswTDMAwFtAaMMAwFMIBjGizAWYtoxotoQtotoxotoUsxZjGizACZMmQPOpkyZAyMw2Gao4RASzGwA/rQRYHxnYbF2V1Yy7mIvVf2V39WDw7zAZsrZa0VOUi4B6ytutzWmTuHNv7CVtPA2w9NwLJUJZHNwziwNwu8L+Y6k3lnsrBJUUVaqA4dSBQpG465lPpsP8AhA7gfStcyl6YdLmZiqEM17NU0Krb1EG7TifdMZTbphlxHg6hNxxXnxuLj3zWP20lJVY6k6ZLjN49w4Tn8T0gqsoZMqFRlYqNTxXfw3/GVj1C4JYksDmudSQdDr4298zPj9uuXzem8RVz5mNgc5JA5Nu9x+cWvonus30+om6B1sdzdk+fHyNj5TKS9qx43Xz/AL2nV5l/snZrZ0TsswBK2IK3Y33j93Wd9hClQlawFKre1nsEYnXsncOFlNjyvOe6AYIFg53UsOLeLvUPwGadi+FWotnG+5J43OtvLT3RRAIemRoSpN8rcgeF9Rw0OusYcGlVcwtcm1hoRyHjI9TEPQJWqS9K2RXa5ZPqQCfK3Lc11NNusp9ofBhxPiB9ZAulszMSjHX1S2lzyvwbkY7B7Rak3V172vlVzvB9lhwMn2FVQw3EaHjEYiiKwKVB2wLAn1hwUnnyMngWM1KnY+NIPU1Cbgdhj6y8vES2mhkEwoJgCZqbM0YAmCZswTAEwDDMAmEA0Axhi2gAYsxjRZhS2i2jGi2hC2imjWimgLaA0Y0WYAWmTJkKoP8AC+G4Yl/Oj+jQW6LUOGJ99J/1gDadD/gUz5VPPc0kU6lFiB1FOxPBqt/4oEfB7HWk+YN1hBsgKMvbO49reBvnT7PwCVL0SwyoBUxHpZmRuAYaAsbcd3AyBsvDhqvZFlQ5VGu9t+p7vnOgCqiGw1YddUIv2iB2Rrwtw7zM0R9t4o1FKJWo0XZQgDkrkp20CgA2uLCcmnQ8jdicGeBBc/EZZ19XZNNyWam3aN7irp/BNnYNIj0X13HrQdfHJNQcknQ1g2lbClWFiOtG7iL28CD3d0Zs77P6z1Qq1cNY5t1QMcoBv2V1sfrOo/w5SuNKw0vpUS3xSEdiLT7a9cuRWN0almtvIGlrQOOxPQGurFeswxtprVRD4FWIIMg7S2HUpVaQY0y1W1sjq4zCwJJU+B8zO0xmy6TZmqGswXLcnqWuTY+fpD3zR6N0lUOBUAVrjRNGtwC+XugSejeFFMui+vSonwDtWJ1986V3Cjw3Ace6VOxMPYl776dMW5WDEePpmWdRrEX4m9u4bh77SoGth16sq1jm0N+Z4+WplJgh1VYYeoWym7UidADwFvDhL1Dc5m3DQX58T9PIys6SYUtT6wDtUiCL79/6/MyVR4Kt1dUpplqE2F9A43jzlhisPmF/WGun0lRiqgqUUdLAtTFVQODLv07xLnDVy6Kw0zKDrz46eMgp9qUy6ioulRDfT2hx/wBQHvEtcBjBVpq49YajkRvEjYinlcjg4+f6GQ9iVclapSO5x1q9x3MP65RBezUyaJlRowTNmagCYBhmAYAwGh3gmABi2jDAMBRgGMaAwgKaLMY0W0BbRTRzRTQFtFGNaLMAJk3aZKOGpNUACjOFJF7Xtr38NOUvqWAbq+tGUIrZd5vfuB375VJ1odqR0Ocgg2FyL7jb4Dulyj2wCj2q7fAfzkVZ7CCgIGNjUuRYbye0Ru07Mm7SqEpcH0qlvLI+nwg4A5VIB3KBb4fSL21jAlOmNe1U4cgpBv8A7hM9i/CHkL8wbe8EWmW9pT4r+gN4rDYoOoZQQGFwCRfzU7pJV/D6zQXm00JI/MCCPBrSNtLa1OlSJfMMwKjqxmBuCLi274SeSBqdO/d8d0jYysuQk5WGlyCljfdcMfiJRR08aj0GF8xzJmN9Rp7P+n4mWOI2hSNMgOpa+gBvuK33btxnOVGcHRKarYEgMgZrAAt6XPXykt6yoGzBbsV0BFrWPEndxvv1hHR7NcZRY71WwAudwA8NJLW4N7XYmwub27zv75TbK25T7K2bMQQLgAeiBbfruB/tLha+u4DSwDML9+g5wJVKnbvtu7v65zMT2lZRxUjTS2nOK6w8co7gdfhf4SQmIe1gEUd1voLwOe2M5OGObPZK9gXvqGPAn974SfsFz1RW37Oo691r3HzldsmqzU65YubVFsXLE+ruJMn7D/zrf8we/WwvJFSdo0+yDyPDv/oSmxD5a9Gp/wBQKfBxY/WXuNX8NtfVvw4a/Sc/tUfhA8mU+5v5yXyOmMEzZM0ZUCTBMKCYGQDCmjAWZowiJoiULMBowiLYQAMW0NhAMBbRbRrCLYSBTCLYRxEWwgJYRZEcYBgKtMhTJRXbewC/eUcB7sFuVAyjthAW5bwPKa2jgWpUKasEB65jZL5dyD6fGTD1GLqU26xlan/lnsEm4YXB32I4Xj+lKfhKfZf5g/pIrMOdSO6/x/nGbQa6IBb/APVSTdrr3+cVhW7Y/Mht5WMVWe+IRD69Wk9uGhYG8nY6JnAPpEnkqgn4A2m7tbewHflv8v1hI+lkA8fV/n5RiqBqTrzP05TQSMMW3kjvJJPu0Cxe0MMq0m3kkWAudSdBpx38ZK6/2Rfv9UefGQsTdsl9Q7ra+8gHMezwBtw1gVr0LJoBaniGpiw1se2PAWI9/CRukmBa6sdEfRsi3YDNwtxGbu4CT8aTnYe1VpNuIvmRluBy/Dk3aFPsra9yd538fdCOVw2BW/V0qi1S7KFVQ6qqhrksWAyneLC+8zuFogcFIPIAn3/2iqFAKNALXOoGobgdOElCnpfeCL3sCfMcfL3QCSivq6dx1999YOJqBEZiB2VLXBtuF5iURbT/AMCR7tdPCV/SBz1WRSSajBbHxFgdL6nL5AwIezv2FLq+rXPU/EvmLVLbytjYWKnhLHYQvTZhp1lV208bA6+ERjKfU0VRT+yp5Rp67dleO/UnzlrgcKadNEsOyoG/jx4c5IrWLuKb39g8O6UO1B+AO8j+JZdbVqWpNoe1ZeHEj6XlXjaV+pT2nT5lj9JL5F4JhEYUmsk0hRgmO6uaNOAmDH9VNGnAQRBIkk04BSBGIgESUaUE0oEQiLKyWaUA0YEQrFskmGjANGBDIi2WTTRi2owIZWLZJMNKAaUCHlmSV1UyBFqbJo4lb0mUkc9SPH1l85CxWycWqFSWemvaIJVrAa6E9qVVDbtCoQWVqNQbno3t/t4eR8pdYHF4itdaWLRwBqBSZmAOnaApmFJw9UBKVQkDq2ysT7J7B+YMbt2llKVNb03toOBN93K4+MVRwuVqlCpudeRW+ltAwB1GvlLOkC1Ea9pFyMSL6gWBsdD/AHmRFw2PxdVQaRzC9uytPlu9K9rRzLjdxFufYpfHtbvGRMLgquHQ1FrNTRuyX6p8m+9r5bb7/GT8FXxFQXp4hnVe0eroAgciez8ZoF1eObskHdewWkNPDN/Vu6AuDxpa9m7JNgBS0Niu/NroT75MXDY0H9riBcgm2HtxtxHfGrgcaB+1xQAuf2A8TAqqmExRrqagZmCXt+EBZCPZNtOs+Ml1Urgr1t7MxNuzYEglRproo4849tl4okOXxRIuA3VqLXILaZvyj3RrbKxLZcxxDAG9iiWzKtifSFzYGBhw+K6y9PN1RIFh1Vtxvv7W+8UmDxo0DVNDaw6jf3XHH6yUmzMZm9LEhMwYKqoBvufX3SNjaOIppnq1cUqi5zE0wW3Ai2a5It4+6EXuGoEUlasbOqDO2l81tb20P9WlZh261zWb9nS7KkC4Z917cvVHC7HXWVlGjUxasRUxTot8xdkRBYXPaZgDYEnfprFYXrS1GlQau5ZrJTqFcgWxBa2tgNDeRVzgsOa9extlonO3/d9VR+6s6D7sw4X8ND7j+sk7I2KtGiKY1I1cneznUt58IzaFELSfOzBMp/EQ2deR077ajz5yjm9tdqpTpi+/O1+HAfWJ2fQ63F6ejRQt5t2V+GsRRqEK1WoWJK2DObtlA1J77fOdF0S2YVomo4s+IbrD3LuQe75zMD/ukw4SWvUTOomkVP3SZ91lr1E0aECqOEmjhZamhNdRAqfus0cLLY0IJoQKk4aCcNLY0IP3eBUnDRbYaXDUIBw8CnOGgHDS4OGgNh4FMcNFthZcmhAOHgUxw8BsPLg4aAcNAp/u8yWn3eZKON2h0bwmMpJT2eifeaaKWIvTVABZhVB9JiRpYE8Sbb+R2BtN8Lilc3DUqmSovNb2qKfK/mBJWx9pAVg4zU6qX1BIPeR7tRIOKwzvimF8z162hsNWqNyHe0ivV+m2xC1NcRS9Kjq1uKXuD5H4E8pXbIxC1FsbDP6JPqvxQnkfnbmZ6GmHsoU2IChTxvYWnnXSHYhwVUsoLYasbW35D7J+nMabxJQs1moMSAHRgQ1NtVZTbNbeA1ha9og7CWrUNXZdVkqDKxoVDZgxO6mb9rd4bteAtRWSrTGcqCF7L3AV1A013BwPfbnv5nauzqtJs9HXW9gSD4o3DwkF9Q6c1sO+TH0HBDA5rZWNgQunokX10tOgp9NcHVUAVMgc2JqArYbzqLg8vOcTgOntZLriFWqrABlxaFtFvazeZ574raG1cNVQ9VhaaVCgCtTqkANckkqLC1ja1uco9IfbuELIBWoWW7aOLXtZV79ST5CR63S/BU9euVsrX/DDN6mU8LelbjxnnFPqiQSr3Vbk5jYlQTuvEpUpJe1NdBf8Q34jgSe73QO0qfaG1QilgqD1CTbMwLELf2F3WHEnykStsZg4rbXrFb3daKHNUYAseyBoOAIUetraUOH6Z107NF8oNly0EXdfuW3nI9ShVqVmaoxALsCSxaowuR6R3aQL6vtSrinXD4SlanYZKCWCDLoXrMNABoct7bjqdZ3nRroyuGzFu3XqC71Duy+ynJRy/lOP2N0kGFQJQoUUHrHtMznm7FrsdP0tLX/GGIcXDYdAvazZXNu/S498DtauH4roRu5HmD3fKcTt3bX3qp1dI2o0zd29thytvUcOZ15SvxfSnFYgNTLqKR0ZkTJmHLXUKeXGIpZmZcPhlzVX3Dgo4u/IASW7E7AYA4rECkB+FSs9UjkNVTxJ3/ynoQp8BpaV/Rzo791pZM2YlszMtxmJ4m+8y4CyhHVzXVyRlmisoj9XNdXJGWaywIxpzXVySVg5YEcpNdVJOWatAjGnNdXJOWaKwIppwTTkorBywIppQDSksrAKwIjUYBoyYVgFIEM0oBoyYyQSkCH1MySssyEfOuO2ir1BUp0+rtqe27s7XJZmZvWJ32AHdOl2Fj0o4qlXZBUyAsqk2sxU5W8rmcpXoBbWvc33zoKS2yjkv0tCu6r/AGkVj6FOkveSzfpKLaO3a+IuKrsVPqi4T/bK1TGBpAzC41qWjDNTbePHj3H4GXOHxAydj8Sn7Prr3AfQykzRADIc1MlT8Lf1wkF3Xwa1F/DYMPYbh/pO6VGJ2UoP7MDTetxDobWR2HWJ29wqU9GlqXcDeGH5hY+8QOfTZi679RbeeYP0hU9loOHDiSZbfeEJ9Eg90ZnA4e8AxsVtNMu6w8hJlNajk5VZrknsgmSRtXINFXyRf0mVtqVXXVjblfT3QqM+YaW18fnMSnr2jmI9Ubh48pX47aXVjtZjfcFsB5nfEYc1K4uWCU72ypvPiYReUMY1WoKWGszne3+WneTxP9d09R6JdHaWFp9k56lTWpVb0mPIcl7vfPM9hnqmApgAcv5z0jZe1HKjsp7z+ksHSWmSvGLqnd1Y98iYra7p6TbvZQH5tKLqZOOrdM1BtmreSUx/7GWmxdrdedDU09rL9BILy01lmwJlpQOWaKwiJowBtNZYV5kBZWaIhmCZABE0RCMEiABWaKwyJq0BREEiMMEwFEQSsYRNGAnJMjLTJR//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7208520" y="7340449"/>
            <a:ext cx="2346960" cy="413808"/>
          </a:xfrm>
        </p:spPr>
        <p:txBody>
          <a:bodyPr/>
          <a:lstStyle/>
          <a:p>
            <a:fld id="{1E318D8C-ED97-479F-B972-C64305119609}" type="slidenum">
              <a:rPr lang="en-US" smtClean="0"/>
              <a:t>4</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041" y="14266"/>
            <a:ext cx="6015059" cy="7772400"/>
          </a:xfrm>
          <a:prstGeom prst="rect">
            <a:avLst/>
          </a:prstGeom>
        </p:spPr>
      </p:pic>
    </p:spTree>
    <p:extLst>
      <p:ext uri="{BB962C8B-B14F-4D97-AF65-F5344CB8AC3E}">
        <p14:creationId xmlns:p14="http://schemas.microsoft.com/office/powerpoint/2010/main" val="87553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1" y="0"/>
            <a:ext cx="762762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2" name="TextBox 1"/>
          <p:cNvSpPr txBox="1"/>
          <p:nvPr/>
        </p:nvSpPr>
        <p:spPr>
          <a:xfrm>
            <a:off x="419100" y="353181"/>
            <a:ext cx="6896100" cy="1580204"/>
          </a:xfrm>
          <a:prstGeom prst="rect">
            <a:avLst/>
          </a:prstGeom>
          <a:noFill/>
        </p:spPr>
        <p:txBody>
          <a:bodyPr wrap="square" lIns="101882" tIns="50941" rIns="101882" bIns="50941" rtlCol="0">
            <a:spAutoFit/>
          </a:bodyPr>
          <a:lstStyle/>
          <a:p>
            <a:r>
              <a:rPr lang="en-US" sz="1600" dirty="0">
                <a:latin typeface="Adobe Arabic" pitchFamily="18" charset="-78"/>
                <a:cs typeface="Adobe Arabic" pitchFamily="18" charset="-78"/>
              </a:rPr>
              <a:t>The primary long-range goal of </a:t>
            </a:r>
            <a:r>
              <a:rPr lang="en-US" sz="1600" dirty="0" smtClean="0">
                <a:latin typeface="Adobe Arabic" pitchFamily="18" charset="-78"/>
                <a:cs typeface="Adobe Arabic" pitchFamily="18" charset="-78"/>
              </a:rPr>
              <a:t>our CSBG Program </a:t>
            </a:r>
            <a:r>
              <a:rPr lang="en-US" sz="1600" dirty="0">
                <a:latin typeface="Adobe Arabic" pitchFamily="18" charset="-78"/>
                <a:cs typeface="Adobe Arabic" pitchFamily="18" charset="-78"/>
              </a:rPr>
              <a:t>is to reduce the number of individuals/families in poverty (according to the </a:t>
            </a:r>
            <a:r>
              <a:rPr lang="en-US" sz="1600" dirty="0" smtClean="0">
                <a:latin typeface="Adobe Arabic" pitchFamily="18" charset="-78"/>
                <a:cs typeface="Adobe Arabic" pitchFamily="18" charset="-78"/>
              </a:rPr>
              <a:t>Federal </a:t>
            </a:r>
            <a:r>
              <a:rPr lang="en-US" sz="1600" dirty="0">
                <a:latin typeface="Adobe Arabic" pitchFamily="18" charset="-78"/>
                <a:cs typeface="Adobe Arabic" pitchFamily="18" charset="-78"/>
              </a:rPr>
              <a:t>P</a:t>
            </a:r>
            <a:r>
              <a:rPr lang="en-US" sz="1600" dirty="0" smtClean="0">
                <a:latin typeface="Adobe Arabic" pitchFamily="18" charset="-78"/>
                <a:cs typeface="Adobe Arabic" pitchFamily="18" charset="-78"/>
              </a:rPr>
              <a:t>overty </a:t>
            </a:r>
            <a:r>
              <a:rPr lang="en-US" sz="1600" dirty="0">
                <a:latin typeface="Adobe Arabic" pitchFamily="18" charset="-78"/>
                <a:cs typeface="Adobe Arabic" pitchFamily="18" charset="-78"/>
              </a:rPr>
              <a:t>I</a:t>
            </a:r>
            <a:r>
              <a:rPr lang="en-US" sz="1600" dirty="0" smtClean="0">
                <a:latin typeface="Adobe Arabic" pitchFamily="18" charset="-78"/>
                <a:cs typeface="Adobe Arabic" pitchFamily="18" charset="-78"/>
              </a:rPr>
              <a:t>ndex Guidelines</a:t>
            </a:r>
            <a:r>
              <a:rPr lang="en-US" sz="1600" dirty="0">
                <a:latin typeface="Adobe Arabic" pitchFamily="18" charset="-78"/>
                <a:cs typeface="Adobe Arabic" pitchFamily="18" charset="-78"/>
              </a:rPr>
              <a:t>) within a </a:t>
            </a:r>
            <a:r>
              <a:rPr lang="en-US" sz="1600" dirty="0" smtClean="0">
                <a:latin typeface="Adobe Arabic" pitchFamily="18" charset="-78"/>
                <a:cs typeface="Adobe Arabic" pitchFamily="18" charset="-78"/>
              </a:rPr>
              <a:t>two-year </a:t>
            </a:r>
            <a:r>
              <a:rPr lang="en-US" sz="1600" dirty="0">
                <a:latin typeface="Adobe Arabic" pitchFamily="18" charset="-78"/>
                <a:cs typeface="Adobe Arabic" pitchFamily="18" charset="-78"/>
              </a:rPr>
              <a:t>period of time.  This is done by providing comprehensive case management services and activities </a:t>
            </a:r>
            <a:r>
              <a:rPr lang="en-US" sz="1600" dirty="0" smtClean="0">
                <a:latin typeface="Adobe Arabic" pitchFamily="18" charset="-78"/>
                <a:cs typeface="Adobe Arabic" pitchFamily="18" charset="-78"/>
              </a:rPr>
              <a:t>for families enrolled </a:t>
            </a:r>
            <a:r>
              <a:rPr lang="en-US" sz="1600" dirty="0">
                <a:latin typeface="Adobe Arabic" pitchFamily="18" charset="-78"/>
                <a:cs typeface="Adobe Arabic" pitchFamily="18" charset="-78"/>
              </a:rPr>
              <a:t>in the program.  We empower customers through our Self-Sufficiency Program </a:t>
            </a:r>
            <a:r>
              <a:rPr lang="en-US" sz="1600" dirty="0" smtClean="0">
                <a:latin typeface="Adobe Arabic" pitchFamily="18" charset="-78"/>
                <a:cs typeface="Adobe Arabic" pitchFamily="18" charset="-78"/>
              </a:rPr>
              <a:t>Philosophy </a:t>
            </a:r>
            <a:r>
              <a:rPr lang="en-US" sz="1600" dirty="0">
                <a:latin typeface="Adobe Arabic" pitchFamily="18" charset="-78"/>
                <a:cs typeface="Adobe Arabic" pitchFamily="18" charset="-78"/>
              </a:rPr>
              <a:t>that human services offered with supportive services and intensive success coaching </a:t>
            </a:r>
            <a:r>
              <a:rPr lang="en-US" sz="1600" dirty="0" smtClean="0">
                <a:latin typeface="Adobe Arabic" pitchFamily="18" charset="-78"/>
                <a:cs typeface="Adobe Arabic" pitchFamily="18" charset="-78"/>
              </a:rPr>
              <a:t>create </a:t>
            </a:r>
            <a:r>
              <a:rPr lang="en-US" sz="1600" dirty="0">
                <a:latin typeface="Adobe Arabic" pitchFamily="18" charset="-78"/>
                <a:cs typeface="Adobe Arabic" pitchFamily="18" charset="-78"/>
              </a:rPr>
              <a:t>successful outcomes</a:t>
            </a:r>
            <a:r>
              <a:rPr lang="en-US" sz="1600" dirty="0" smtClean="0">
                <a:latin typeface="Adobe Arabic" pitchFamily="18" charset="-78"/>
                <a:cs typeface="Adobe Arabic" pitchFamily="18" charset="-78"/>
              </a:rPr>
              <a:t>.  On average, our participants’ wage rate increased by 4.7% upon completion of the program.</a:t>
            </a:r>
            <a:endParaRPr lang="en-US" sz="1600" dirty="0">
              <a:latin typeface="Adobe Arabic" pitchFamily="18" charset="-78"/>
              <a:cs typeface="Adobe Arabic" pitchFamily="18" charset="-78"/>
            </a:endParaRPr>
          </a:p>
        </p:txBody>
      </p:sp>
      <p:sp>
        <p:nvSpPr>
          <p:cNvPr id="3" name="TextBox 2"/>
          <p:cNvSpPr txBox="1"/>
          <p:nvPr/>
        </p:nvSpPr>
        <p:spPr>
          <a:xfrm>
            <a:off x="7879080" y="259081"/>
            <a:ext cx="1823837" cy="3334531"/>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Community Services </a:t>
            </a:r>
            <a:r>
              <a:rPr lang="en-US" sz="2700" b="1" i="1" dirty="0" smtClean="0">
                <a:solidFill>
                  <a:srgbClr val="6B633D"/>
                </a:solidFill>
                <a:latin typeface="Adobe Arabic" pitchFamily="18" charset="-78"/>
                <a:cs typeface="Adobe Arabic" pitchFamily="18" charset="-78"/>
              </a:rPr>
              <a:t>Block Grant Program </a:t>
            </a:r>
            <a:r>
              <a:rPr lang="en-US" sz="2700" b="1" i="1" dirty="0">
                <a:solidFill>
                  <a:srgbClr val="6B633D"/>
                </a:solidFill>
                <a:latin typeface="Adobe Arabic" pitchFamily="18" charset="-78"/>
                <a:cs typeface="Adobe Arabic" pitchFamily="18" charset="-78"/>
              </a:rPr>
              <a:t>(CSBG)</a:t>
            </a:r>
          </a:p>
          <a:p>
            <a:pPr algn="ctr"/>
            <a:endParaRPr lang="en-US" sz="1700" i="1" dirty="0">
              <a:latin typeface="Adobe Arabic" pitchFamily="18" charset="-78"/>
              <a:cs typeface="Adobe Arabic" pitchFamily="18" charset="-78"/>
            </a:endParaRPr>
          </a:p>
          <a:p>
            <a:pPr algn="ctr"/>
            <a:r>
              <a:rPr lang="en-US" sz="1700" i="1" dirty="0">
                <a:latin typeface="Adobe Arabic" pitchFamily="18" charset="-78"/>
                <a:cs typeface="Adobe Arabic" pitchFamily="18" charset="-78"/>
              </a:rPr>
              <a:t>Assists individuals and families to </a:t>
            </a:r>
            <a:r>
              <a:rPr lang="en-US" sz="1700" i="1" dirty="0" smtClean="0">
                <a:latin typeface="Adobe Arabic" pitchFamily="18" charset="-78"/>
                <a:cs typeface="Adobe Arabic" pitchFamily="18" charset="-78"/>
              </a:rPr>
              <a:t>help them overcome </a:t>
            </a:r>
            <a:r>
              <a:rPr lang="en-US" sz="1700" i="1" dirty="0">
                <a:latin typeface="Adobe Arabic" pitchFamily="18" charset="-78"/>
                <a:cs typeface="Adobe Arabic" pitchFamily="18" charset="-78"/>
              </a:rPr>
              <a:t>poverty and become economically </a:t>
            </a:r>
            <a:r>
              <a:rPr lang="en-US" sz="1700" i="1" dirty="0" smtClean="0">
                <a:latin typeface="Adobe Arabic" pitchFamily="18" charset="-78"/>
                <a:cs typeface="Adobe Arabic" pitchFamily="18" charset="-78"/>
              </a:rPr>
              <a:t>self-sufficient.</a:t>
            </a:r>
            <a:endParaRPr lang="en-US" sz="1700" i="1" dirty="0">
              <a:latin typeface="Adobe Arabic" pitchFamily="18" charset="-78"/>
              <a:cs typeface="Adobe Arabic" pitchFamily="18" charset="-78"/>
            </a:endParaRPr>
          </a:p>
        </p:txBody>
      </p:sp>
      <p:grpSp>
        <p:nvGrpSpPr>
          <p:cNvPr id="5" name="Group 4"/>
          <p:cNvGrpSpPr/>
          <p:nvPr/>
        </p:nvGrpSpPr>
        <p:grpSpPr>
          <a:xfrm>
            <a:off x="6670746" y="5105400"/>
            <a:ext cx="2849595" cy="2207228"/>
            <a:chOff x="4953000" y="1981200"/>
            <a:chExt cx="3505200" cy="2514600"/>
          </a:xfrm>
        </p:grpSpPr>
        <p:sp>
          <p:nvSpPr>
            <p:cNvPr id="4" name="Rectangle 3"/>
            <p:cNvSpPr/>
            <p:nvPr/>
          </p:nvSpPr>
          <p:spPr>
            <a:xfrm>
              <a:off x="4953000" y="1981200"/>
              <a:ext cx="3505200" cy="2514600"/>
            </a:xfrm>
            <a:prstGeom prst="rect">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P9004484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488" y="2286000"/>
              <a:ext cx="2848224" cy="1868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9" name="Slide Number Placeholder 8"/>
          <p:cNvSpPr>
            <a:spLocks noGrp="1"/>
          </p:cNvSpPr>
          <p:nvPr>
            <p:ph type="sldNum" sz="quarter" idx="12"/>
          </p:nvPr>
        </p:nvSpPr>
        <p:spPr/>
        <p:txBody>
          <a:bodyPr/>
          <a:lstStyle/>
          <a:p>
            <a:fld id="{1E318D8C-ED97-479F-B972-C64305119609}" type="slidenum">
              <a:rPr lang="en-US" smtClean="0"/>
              <a:t>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334441194"/>
              </p:ext>
            </p:extLst>
          </p:nvPr>
        </p:nvGraphicFramePr>
        <p:xfrm>
          <a:off x="304800" y="2882989"/>
          <a:ext cx="3330702" cy="2367282"/>
        </p:xfrm>
        <a:graphic>
          <a:graphicData uri="http://schemas.openxmlformats.org/drawingml/2006/table">
            <a:tbl>
              <a:tblPr>
                <a:tableStyleId>{5C22544A-7EE6-4342-B048-85BDC9FD1C3A}</a:tableStyleId>
              </a:tblPr>
              <a:tblGrid>
                <a:gridCol w="1822704"/>
                <a:gridCol w="1507998"/>
              </a:tblGrid>
              <a:tr h="394547">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Arial" panose="020B0604020202020204" pitchFamily="34" charset="0"/>
                          <a:cs typeface="Arial" panose="020B0604020202020204" pitchFamily="34" charset="0"/>
                        </a:rPr>
                        <a:t>Total Planned (annual)</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b="0" i="0" u="none" strike="noStrike" dirty="0" smtClean="0">
                          <a:solidFill>
                            <a:schemeClr val="tx1"/>
                          </a:solidFill>
                          <a:effectLst/>
                          <a:latin typeface="Arial" panose="020B0604020202020204" pitchFamily="34" charset="0"/>
                          <a:cs typeface="Arial" panose="020B0604020202020204" pitchFamily="34" charset="0"/>
                        </a:rPr>
                        <a:t>60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394547">
                <a:tc>
                  <a:txBody>
                    <a:bodyPr/>
                    <a:lstStyle/>
                    <a:p>
                      <a:pPr algn="ctr" fontAlgn="b"/>
                      <a:r>
                        <a:rPr lang="en-US" sz="1200" u="none" strike="noStrike" dirty="0">
                          <a:effectLst/>
                          <a:latin typeface="Arial" panose="020B0604020202020204" pitchFamily="34" charset="0"/>
                          <a:cs typeface="Arial" panose="020B0604020202020204" pitchFamily="34" charset="0"/>
                        </a:rPr>
                        <a:t> Served</a:t>
                      </a:r>
                      <a:endParaRPr lang="en-US" sz="1200" b="1" i="0" u="none" strike="noStrike" dirty="0">
                        <a:solidFill>
                          <a:srgbClr val="525A7C"/>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solidFill>
                            <a:schemeClr val="tx1"/>
                          </a:solidFill>
                          <a:effectLst/>
                          <a:latin typeface="Arial" panose="020B0604020202020204" pitchFamily="34" charset="0"/>
                          <a:cs typeface="Arial" panose="020B0604020202020204" pitchFamily="34" charset="0"/>
                        </a:rPr>
                        <a:t>156</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394547">
                <a:tc>
                  <a:txBody>
                    <a:bodyPr/>
                    <a:lstStyle/>
                    <a:p>
                      <a:pPr algn="ctr" fontAlgn="ctr"/>
                      <a:r>
                        <a:rPr lang="en-US" sz="1200" u="none" strike="noStrike" dirty="0" smtClean="0">
                          <a:effectLst/>
                          <a:latin typeface="Arial" panose="020B0604020202020204" pitchFamily="34" charset="0"/>
                          <a:cs typeface="Arial" panose="020B0604020202020204" pitchFamily="34" charset="0"/>
                        </a:rPr>
                        <a:t>Performance</a:t>
                      </a:r>
                      <a:endParaRPr lang="en-US" sz="1200" b="1" i="0" u="none" strike="noStrike" dirty="0">
                        <a:solidFill>
                          <a:srgbClr val="525A7C"/>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ctr"/>
                      <a:r>
                        <a:rPr lang="en-US" sz="1200" b="0" i="0" u="none" strike="noStrike" dirty="0" smtClean="0">
                          <a:solidFill>
                            <a:schemeClr val="tx1"/>
                          </a:solidFill>
                          <a:effectLst/>
                          <a:latin typeface="Arial" panose="020B0604020202020204" pitchFamily="34" charset="0"/>
                          <a:cs typeface="Arial" panose="020B0604020202020204" pitchFamily="34" charset="0"/>
                        </a:rPr>
                        <a:t>260%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394547">
                <a:tc>
                  <a:txBody>
                    <a:bodyPr/>
                    <a:lstStyle/>
                    <a:p>
                      <a:pPr algn="ctr" fontAlgn="ctr"/>
                      <a:r>
                        <a:rPr lang="en-US" sz="1200" u="none" strike="noStrike" dirty="0" smtClean="0">
                          <a:effectLst/>
                          <a:latin typeface="Arial" panose="020B0604020202020204" pitchFamily="34" charset="0"/>
                          <a:cs typeface="Arial" panose="020B0604020202020204" pitchFamily="34" charset="0"/>
                        </a:rPr>
                        <a:t>Rose Above</a:t>
                      </a:r>
                      <a:r>
                        <a:rPr lang="en-US" sz="1200" u="none" strike="noStrike" baseline="0" dirty="0" smtClean="0">
                          <a:effectLst/>
                          <a:latin typeface="Arial" panose="020B0604020202020204" pitchFamily="34" charset="0"/>
                          <a:cs typeface="Arial" panose="020B0604020202020204" pitchFamily="34" charset="0"/>
                        </a:rPr>
                        <a:t> Poverty</a:t>
                      </a:r>
                      <a:endParaRPr lang="en-US" sz="1200" b="1" i="0" u="none" strike="noStrike" dirty="0">
                        <a:solidFill>
                          <a:srgbClr val="525A7C"/>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ctr"/>
                      <a:r>
                        <a:rPr lang="en-US" sz="1200" u="none" strike="noStrike" dirty="0">
                          <a:solidFill>
                            <a:schemeClr val="tx1"/>
                          </a:solidFill>
                          <a:effectLst/>
                          <a:latin typeface="Arial" panose="020B0604020202020204" pitchFamily="34" charset="0"/>
                          <a:cs typeface="Arial" panose="020B0604020202020204" pitchFamily="34" charset="0"/>
                        </a:rPr>
                        <a:t>41</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394547">
                <a:tc>
                  <a:txBody>
                    <a:bodyPr/>
                    <a:lstStyle/>
                    <a:p>
                      <a:pPr algn="ctr" fontAlgn="b"/>
                      <a:r>
                        <a:rPr lang="en-US" sz="1200" u="none" strike="noStrike" dirty="0" smtClean="0">
                          <a:effectLst/>
                          <a:latin typeface="Arial" panose="020B0604020202020204" pitchFamily="34" charset="0"/>
                          <a:cs typeface="Arial" panose="020B0604020202020204" pitchFamily="34" charset="0"/>
                        </a:rPr>
                        <a:t>Obtained </a:t>
                      </a:r>
                      <a:r>
                        <a:rPr lang="en-US" sz="1200" u="none" strike="noStrike" dirty="0">
                          <a:effectLst/>
                          <a:latin typeface="Arial" panose="020B0604020202020204" pitchFamily="34" charset="0"/>
                          <a:cs typeface="Arial" panose="020B0604020202020204" pitchFamily="34" charset="0"/>
                        </a:rPr>
                        <a:t>Employment</a:t>
                      </a:r>
                      <a:endParaRPr lang="en-US" sz="1200" b="1" i="0" u="none" strike="noStrike" dirty="0">
                        <a:solidFill>
                          <a:srgbClr val="525A7C"/>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ctr"/>
                      <a:r>
                        <a:rPr lang="en-US" sz="1200" u="none" strike="noStrike" dirty="0">
                          <a:solidFill>
                            <a:schemeClr val="tx1"/>
                          </a:solidFill>
                          <a:effectLst/>
                          <a:latin typeface="Arial" panose="020B0604020202020204" pitchFamily="34" charset="0"/>
                          <a:cs typeface="Arial" panose="020B0604020202020204" pitchFamily="34" charset="0"/>
                        </a:rPr>
                        <a:t>20</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394547">
                <a:tc>
                  <a:txBody>
                    <a:bodyPr/>
                    <a:lstStyle/>
                    <a:p>
                      <a:pPr algn="ctr" fontAlgn="b"/>
                      <a:r>
                        <a:rPr lang="en-US" sz="1200" u="none" strike="noStrike" dirty="0">
                          <a:effectLst/>
                          <a:latin typeface="Arial" panose="020B0604020202020204" pitchFamily="34" charset="0"/>
                          <a:cs typeface="Arial" panose="020B0604020202020204" pitchFamily="34" charset="0"/>
                        </a:rPr>
                        <a:t>Education/Training</a:t>
                      </a:r>
                      <a:endParaRPr lang="en-US" sz="1200" b="1" i="0" u="none" strike="noStrike" dirty="0">
                        <a:solidFill>
                          <a:srgbClr val="525A7C"/>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ctr"/>
                      <a:r>
                        <a:rPr lang="en-US" sz="1200" u="none" strike="noStrike" dirty="0">
                          <a:solidFill>
                            <a:schemeClr val="tx1"/>
                          </a:solidFill>
                          <a:effectLst/>
                          <a:latin typeface="Arial" panose="020B0604020202020204" pitchFamily="34" charset="0"/>
                          <a:cs typeface="Arial" panose="020B0604020202020204" pitchFamily="34" charset="0"/>
                        </a:rPr>
                        <a:t>30</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bl>
          </a:graphicData>
        </a:graphic>
      </p:graphicFrame>
      <p:sp>
        <p:nvSpPr>
          <p:cNvPr id="13" name="Content Placeholder 4"/>
          <p:cNvSpPr txBox="1">
            <a:spLocks/>
          </p:cNvSpPr>
          <p:nvPr/>
        </p:nvSpPr>
        <p:spPr>
          <a:xfrm>
            <a:off x="4572000" y="1926346"/>
            <a:ext cx="1981200" cy="3599219"/>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r>
              <a:rPr lang="en-US" sz="1600" i="1" dirty="0" smtClean="0">
                <a:solidFill>
                  <a:srgbClr val="887E4E"/>
                </a:solidFill>
                <a:latin typeface="Adobe Arabic" pitchFamily="18" charset="-78"/>
                <a:cs typeface="Adobe Arabic" pitchFamily="18" charset="-78"/>
              </a:rPr>
              <a:t>Mr. T came to us after his marriage fell apart.  He was devastated and living in his car.  With determination and goals that he and his Success Coach set, Mr. T managed to obtain employment. </a:t>
            </a:r>
          </a:p>
          <a:p>
            <a:r>
              <a:rPr lang="en-US" sz="1600" i="1" dirty="0" smtClean="0">
                <a:solidFill>
                  <a:srgbClr val="887E4E"/>
                </a:solidFill>
                <a:latin typeface="Adobe Arabic" pitchFamily="18" charset="-78"/>
                <a:cs typeface="Adobe Arabic" pitchFamily="18" charset="-78"/>
              </a:rPr>
              <a:t>After 10 months in the CSBG Program, he obtained  CNA I </a:t>
            </a:r>
            <a:r>
              <a:rPr lang="en-US" sz="1200" i="1" dirty="0" smtClean="0">
                <a:solidFill>
                  <a:srgbClr val="887E4E"/>
                </a:solidFill>
                <a:latin typeface="Arial Narrow" panose="020B0606020202030204" pitchFamily="34" charset="0"/>
                <a:cs typeface="Adobe Arabic" pitchFamily="18" charset="-78"/>
              </a:rPr>
              <a:t>&amp;</a:t>
            </a:r>
            <a:r>
              <a:rPr lang="en-US" sz="1600" i="1" dirty="0" smtClean="0">
                <a:solidFill>
                  <a:srgbClr val="887E4E"/>
                </a:solidFill>
                <a:latin typeface="Adobe Arabic" pitchFamily="18" charset="-78"/>
                <a:cs typeface="Adobe Arabic" pitchFamily="18" charset="-78"/>
              </a:rPr>
              <a:t> II Certificates and Medical Technician Certificate, rented an apartment, and became self-sufficient by rising above the poverty level.</a:t>
            </a:r>
            <a:endParaRPr lang="en-US" sz="1600" i="1" dirty="0">
              <a:solidFill>
                <a:srgbClr val="887E4E"/>
              </a:solidFill>
              <a:latin typeface="Adobe Arabic" pitchFamily="18" charset="-78"/>
              <a:cs typeface="Adobe Arabic" pitchFamily="18" charset="-78"/>
            </a:endParaRPr>
          </a:p>
        </p:txBody>
      </p:sp>
      <p:sp>
        <p:nvSpPr>
          <p:cNvPr id="8" name="TextBox 7"/>
          <p:cNvSpPr txBox="1"/>
          <p:nvPr/>
        </p:nvSpPr>
        <p:spPr>
          <a:xfrm>
            <a:off x="533400" y="2196209"/>
            <a:ext cx="2514600" cy="369332"/>
          </a:xfrm>
          <a:prstGeom prst="rect">
            <a:avLst/>
          </a:prstGeom>
          <a:noFill/>
        </p:spPr>
        <p:txBody>
          <a:bodyPr wrap="square" rtlCol="0">
            <a:spAutoFit/>
          </a:bodyPr>
          <a:lstStyle/>
          <a:p>
            <a:r>
              <a:rPr lang="en-US" sz="1800" b="1" dirty="0" smtClean="0">
                <a:solidFill>
                  <a:srgbClr val="887E4E"/>
                </a:solidFill>
                <a:latin typeface="Adobe Arabic" pitchFamily="18" charset="-78"/>
                <a:cs typeface="Adobe Arabic" pitchFamily="18" charset="-78"/>
              </a:rPr>
              <a:t>People Served FY 2012-2013</a:t>
            </a:r>
            <a:endParaRPr lang="en-US" sz="2800" i="1" dirty="0" smtClean="0">
              <a:latin typeface="Adobe Arabic" pitchFamily="18" charset="-78"/>
              <a:cs typeface="Adobe Arabic" pitchFamily="18" charset="-78"/>
            </a:endParaRPr>
          </a:p>
        </p:txBody>
      </p:sp>
      <p:sp>
        <p:nvSpPr>
          <p:cNvPr id="16" name="TextBox 15"/>
          <p:cNvSpPr txBox="1"/>
          <p:nvPr/>
        </p:nvSpPr>
        <p:spPr>
          <a:xfrm>
            <a:off x="365760" y="7391400"/>
            <a:ext cx="6111240" cy="264460"/>
          </a:xfrm>
          <a:prstGeom prst="rect">
            <a:avLst/>
          </a:prstGeom>
          <a:noFill/>
        </p:spPr>
        <p:txBody>
          <a:bodyPr wrap="square" lIns="101882" tIns="50941" rIns="101882" bIns="50941" rtlCol="0">
            <a:spAutoFit/>
          </a:bodyPr>
          <a:lstStyle/>
          <a:p>
            <a:r>
              <a:rPr lang="en-US" sz="1050" dirty="0">
                <a:latin typeface="Arial Narrow" panose="020B0606020202030204" pitchFamily="34" charset="0"/>
                <a:cs typeface="Adobe Arabic" pitchFamily="18" charset="-78"/>
              </a:rPr>
              <a:t>Funded </a:t>
            </a:r>
            <a:r>
              <a:rPr lang="en-US" sz="1050" dirty="0" smtClean="0">
                <a:latin typeface="Arial Narrow" panose="020B0606020202030204" pitchFamily="34" charset="0"/>
                <a:cs typeface="Adobe Arabic" pitchFamily="18" charset="-78"/>
              </a:rPr>
              <a:t>by the N. C. Department of  Health and Human Services-Division of Social Services</a:t>
            </a:r>
            <a:endParaRPr lang="en-US" sz="1050" dirty="0">
              <a:latin typeface="Arial Narrow" panose="020B0606020202030204" pitchFamily="34" charset="0"/>
              <a:cs typeface="Adobe Arabic" pitchFamily="18"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165397655"/>
              </p:ext>
            </p:extLst>
          </p:nvPr>
        </p:nvGraphicFramePr>
        <p:xfrm>
          <a:off x="1595120" y="5791200"/>
          <a:ext cx="3652520" cy="1280160"/>
        </p:xfrm>
        <a:graphic>
          <a:graphicData uri="http://schemas.openxmlformats.org/drawingml/2006/table">
            <a:tbl>
              <a:tblPr firstRow="1" firstCol="1" bandRow="1">
                <a:tableStyleId>{5C22544A-7EE6-4342-B048-85BDC9FD1C3A}</a:tableStyleId>
              </a:tblPr>
              <a:tblGrid>
                <a:gridCol w="2026920"/>
                <a:gridCol w="939800"/>
                <a:gridCol w="685800"/>
              </a:tblGrid>
              <a:tr h="0">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 </a:t>
                      </a:r>
                      <a:endParaRPr lang="en-US" sz="1400"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Goal</a:t>
                      </a:r>
                      <a:endParaRPr lang="en-US" sz="1400" dirty="0">
                        <a:solidFill>
                          <a:schemeClr val="tx1"/>
                        </a:solidFill>
                        <a:effectLst/>
                        <a:latin typeface="Adobe Arabic" pitchFamily="18" charset="-78"/>
                        <a:ea typeface="Calibri"/>
                        <a:cs typeface="Adobe Arabic" pitchFamily="18" charset="-78"/>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Served</a:t>
                      </a:r>
                      <a:endParaRPr lang="en-US" sz="140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0">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Clients Enrolled - Davie</a:t>
                      </a:r>
                      <a:endParaRPr lang="en-US" sz="1400"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9</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12</a:t>
                      </a:r>
                      <a:endParaRPr lang="en-US" sz="140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Stokes</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13</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22</a:t>
                      </a:r>
                      <a:endParaRPr lang="en-US" sz="140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Clients Enrolled – Surry</a:t>
                      </a:r>
                      <a:endParaRPr lang="en-US" sz="1400"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27</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30</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Yadkin</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11</a:t>
                      </a:r>
                      <a:endParaRPr lang="en-US" sz="140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13</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Totals</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60</a:t>
                      </a:r>
                      <a:endParaRPr lang="en-US" sz="1400">
                        <a:solidFill>
                          <a:schemeClr val="tx1"/>
                        </a:solidFill>
                        <a:effectLst/>
                        <a:latin typeface="Adobe Arabic" pitchFamily="18" charset="-78"/>
                        <a:ea typeface="Calibri"/>
                        <a:cs typeface="Adobe Arabic" pitchFamily="18" charset="-78"/>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77</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395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7257" y="3628"/>
            <a:ext cx="1005840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10" name="Right Triangle 9"/>
          <p:cNvSpPr/>
          <p:nvPr/>
        </p:nvSpPr>
        <p:spPr>
          <a:xfrm>
            <a:off x="-7257" y="0"/>
            <a:ext cx="10044431" cy="7772400"/>
          </a:xfrm>
          <a:prstGeom prst="rtTriangle">
            <a:avLst/>
          </a:prstGeom>
          <a:solidFill>
            <a:srgbClr val="E7E6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10800000" flipV="1">
            <a:off x="13970" y="6855962"/>
            <a:ext cx="10044430" cy="795233"/>
          </a:xfrm>
          <a:prstGeom prst="wave">
            <a:avLst/>
          </a:prstGeom>
          <a:solidFill>
            <a:srgbClr val="887E4E"/>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dirty="0" smtClean="0"/>
              <a:t>Community Services Block Grant Program (CSBG)</a:t>
            </a:r>
            <a:endParaRPr lang="en-US" dirty="0"/>
          </a:p>
        </p:txBody>
      </p:sp>
      <p:sp>
        <p:nvSpPr>
          <p:cNvPr id="9" name="Slide Number Placeholder 8"/>
          <p:cNvSpPr>
            <a:spLocks noGrp="1"/>
          </p:cNvSpPr>
          <p:nvPr>
            <p:ph type="sldNum" sz="quarter" idx="12"/>
          </p:nvPr>
        </p:nvSpPr>
        <p:spPr>
          <a:xfrm>
            <a:off x="7330775" y="7046675"/>
            <a:ext cx="2346960" cy="413808"/>
          </a:xfrm>
        </p:spPr>
        <p:txBody>
          <a:bodyPr/>
          <a:lstStyle/>
          <a:p>
            <a:fld id="{1E318D8C-ED97-479F-B972-C64305119609}" type="slidenum">
              <a:rPr lang="en-US" smtClean="0">
                <a:solidFill>
                  <a:schemeClr val="bg1"/>
                </a:solidFill>
              </a:rPr>
              <a:t>6</a:t>
            </a:fld>
            <a:endParaRPr lang="en-US" dirty="0">
              <a:solidFill>
                <a:schemeClr val="bg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188947"/>
            <a:ext cx="5119007" cy="3652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40" y="76200"/>
            <a:ext cx="4953000" cy="3715584"/>
          </a:xfrm>
          <a:prstGeom prst="rect">
            <a:avLst/>
          </a:prstGeom>
        </p:spPr>
      </p:pic>
    </p:spTree>
    <p:extLst>
      <p:ext uri="{BB962C8B-B14F-4D97-AF65-F5344CB8AC3E}">
        <p14:creationId xmlns:p14="http://schemas.microsoft.com/office/powerpoint/2010/main" val="316079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6" name="Rectangle 5"/>
          <p:cNvSpPr/>
          <p:nvPr/>
        </p:nvSpPr>
        <p:spPr>
          <a:xfrm>
            <a:off x="0" y="0"/>
            <a:ext cx="787908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endParaRPr lang="en-US" dirty="0"/>
          </a:p>
        </p:txBody>
      </p:sp>
      <p:sp>
        <p:nvSpPr>
          <p:cNvPr id="3" name="TextBox 2"/>
          <p:cNvSpPr txBox="1"/>
          <p:nvPr/>
        </p:nvSpPr>
        <p:spPr>
          <a:xfrm>
            <a:off x="8001000" y="259081"/>
            <a:ext cx="1823837" cy="2580478"/>
          </a:xfrm>
          <a:prstGeom prst="rect">
            <a:avLst/>
          </a:prstGeom>
          <a:noFill/>
        </p:spPr>
        <p:txBody>
          <a:bodyPr wrap="square" lIns="101882" tIns="50941" rIns="101882" bIns="50941" rtlCol="0">
            <a:spAutoFit/>
          </a:bodyPr>
          <a:lstStyle/>
          <a:p>
            <a:pPr algn="ctr"/>
            <a:r>
              <a:rPr lang="en-US" sz="2700" b="1" i="1" dirty="0" smtClean="0">
                <a:solidFill>
                  <a:srgbClr val="6B633D"/>
                </a:solidFill>
                <a:latin typeface="Adobe Arabic" pitchFamily="18" charset="-78"/>
                <a:cs typeface="Adobe Arabic" pitchFamily="18" charset="-78"/>
              </a:rPr>
              <a:t>Displaced Homemaker Program</a:t>
            </a:r>
          </a:p>
          <a:p>
            <a:pPr algn="ctr"/>
            <a:endParaRPr lang="en-US" b="1" i="1" dirty="0" smtClean="0">
              <a:solidFill>
                <a:srgbClr val="6B633D"/>
              </a:solidFill>
              <a:latin typeface="Adobe Arabic" pitchFamily="18" charset="-78"/>
              <a:cs typeface="Adobe Arabic" pitchFamily="18" charset="-78"/>
            </a:endParaRPr>
          </a:p>
          <a:p>
            <a:pPr algn="ctr"/>
            <a:r>
              <a:rPr lang="en-US" b="1" i="1" dirty="0" smtClean="0">
                <a:solidFill>
                  <a:srgbClr val="6B633D"/>
                </a:solidFill>
                <a:latin typeface="Adobe Arabic" pitchFamily="18" charset="-78"/>
                <a:cs typeface="Adobe Arabic" pitchFamily="18" charset="-78"/>
              </a:rPr>
              <a:t>Provide support services to prepare clients for a career.</a:t>
            </a:r>
            <a:endParaRPr lang="en-US" b="1" i="1" dirty="0">
              <a:solidFill>
                <a:srgbClr val="6B633D"/>
              </a:solidFill>
              <a:latin typeface="Adobe Arabic" pitchFamily="18" charset="-78"/>
              <a:cs typeface="Adobe Arabic" pitchFamily="18" charset="-78"/>
            </a:endParaRPr>
          </a:p>
        </p:txBody>
      </p:sp>
      <p:sp>
        <p:nvSpPr>
          <p:cNvPr id="8" name="TextBox 7"/>
          <p:cNvSpPr txBox="1"/>
          <p:nvPr/>
        </p:nvSpPr>
        <p:spPr>
          <a:xfrm>
            <a:off x="381000" y="259081"/>
            <a:ext cx="7498080" cy="2308324"/>
          </a:xfrm>
          <a:prstGeom prst="rect">
            <a:avLst/>
          </a:prstGeom>
          <a:noFill/>
        </p:spPr>
        <p:txBody>
          <a:bodyPr wrap="square" rtlCol="0">
            <a:spAutoFit/>
          </a:bodyPr>
          <a:lstStyle/>
          <a:p>
            <a:r>
              <a:rPr lang="en-US" sz="1600" dirty="0" smtClean="0">
                <a:latin typeface="Adobe Arabic" pitchFamily="18" charset="-78"/>
                <a:cs typeface="Adobe Arabic" pitchFamily="18" charset="-78"/>
              </a:rPr>
              <a:t>Displaced Homemakers are men </a:t>
            </a:r>
            <a:r>
              <a:rPr lang="en-US" sz="1600" dirty="0">
                <a:latin typeface="Adobe Arabic" pitchFamily="18" charset="-78"/>
                <a:cs typeface="Adobe Arabic" pitchFamily="18" charset="-78"/>
              </a:rPr>
              <a:t>or </a:t>
            </a:r>
            <a:r>
              <a:rPr lang="en-US" sz="1600" dirty="0" smtClean="0">
                <a:latin typeface="Adobe Arabic" pitchFamily="18" charset="-78"/>
                <a:cs typeface="Adobe Arabic" pitchFamily="18" charset="-78"/>
              </a:rPr>
              <a:t>women </a:t>
            </a:r>
            <a:r>
              <a:rPr lang="en-US" sz="1600" dirty="0">
                <a:latin typeface="Adobe Arabic" pitchFamily="18" charset="-78"/>
                <a:cs typeface="Adobe Arabic" pitchFamily="18" charset="-78"/>
              </a:rPr>
              <a:t>who </a:t>
            </a:r>
            <a:r>
              <a:rPr lang="en-US" sz="1600" dirty="0" smtClean="0">
                <a:latin typeface="Adobe Arabic" pitchFamily="18" charset="-78"/>
                <a:cs typeface="Adobe Arabic" pitchFamily="18" charset="-78"/>
              </a:rPr>
              <a:t>have worked </a:t>
            </a:r>
            <a:r>
              <a:rPr lang="en-US" sz="1600" dirty="0">
                <a:latin typeface="Adobe Arabic" pitchFamily="18" charset="-78"/>
                <a:cs typeface="Adobe Arabic" pitchFamily="18" charset="-78"/>
              </a:rPr>
              <a:t>in their own household and </a:t>
            </a:r>
            <a:r>
              <a:rPr lang="en-US" sz="1600" dirty="0" smtClean="0">
                <a:latin typeface="Adobe Arabic" pitchFamily="18" charset="-78"/>
                <a:cs typeface="Adobe Arabic" pitchFamily="18" charset="-78"/>
              </a:rPr>
              <a:t>have provided </a:t>
            </a:r>
            <a:r>
              <a:rPr lang="en-US" sz="1600" dirty="0">
                <a:latin typeface="Adobe Arabic" pitchFamily="18" charset="-78"/>
                <a:cs typeface="Adobe Arabic" pitchFamily="18" charset="-78"/>
              </a:rPr>
              <a:t>unpaid household </a:t>
            </a:r>
            <a:r>
              <a:rPr lang="en-US" sz="1600" dirty="0" smtClean="0">
                <a:latin typeface="Adobe Arabic" pitchFamily="18" charset="-78"/>
                <a:cs typeface="Adobe Arabic" pitchFamily="18" charset="-78"/>
              </a:rPr>
              <a:t>services. They must also be unable to secure employment due to lack of training, age, or experience or are unemployed or under-employed.</a:t>
            </a:r>
          </a:p>
          <a:p>
            <a:r>
              <a:rPr lang="en-US" sz="1600" dirty="0">
                <a:latin typeface="Adobe Arabic" pitchFamily="18" charset="-78"/>
                <a:cs typeface="Adobe Arabic" pitchFamily="18" charset="-78"/>
              </a:rPr>
              <a:t>This program is </a:t>
            </a:r>
            <a:r>
              <a:rPr lang="en-US" sz="1600" dirty="0" smtClean="0">
                <a:latin typeface="Adobe Arabic" pitchFamily="18" charset="-78"/>
                <a:cs typeface="Adobe Arabic" pitchFamily="18" charset="-78"/>
              </a:rPr>
              <a:t>different from </a:t>
            </a:r>
            <a:r>
              <a:rPr lang="en-US" sz="1600" dirty="0">
                <a:latin typeface="Adobe Arabic" pitchFamily="18" charset="-78"/>
                <a:cs typeface="Adobe Arabic" pitchFamily="18" charset="-78"/>
              </a:rPr>
              <a:t>general job-training and search </a:t>
            </a:r>
            <a:r>
              <a:rPr lang="en-US" sz="1600" dirty="0" smtClean="0">
                <a:latin typeface="Adobe Arabic" pitchFamily="18" charset="-78"/>
                <a:cs typeface="Adobe Arabic" pitchFamily="18" charset="-78"/>
              </a:rPr>
              <a:t>programs as it strives </a:t>
            </a:r>
            <a:r>
              <a:rPr lang="en-US" sz="1600" dirty="0">
                <a:latin typeface="Adobe Arabic" pitchFamily="18" charset="-78"/>
                <a:cs typeface="Adobe Arabic" pitchFamily="18" charset="-78"/>
              </a:rPr>
              <a:t>to assist </a:t>
            </a:r>
            <a:r>
              <a:rPr lang="en-US" sz="1600" dirty="0" smtClean="0">
                <a:latin typeface="Adobe Arabic" pitchFamily="18" charset="-78"/>
                <a:cs typeface="Adobe Arabic" pitchFamily="18" charset="-78"/>
              </a:rPr>
              <a:t>efforts being made by men and women to achieve </a:t>
            </a:r>
            <a:r>
              <a:rPr lang="en-US" sz="1600" dirty="0">
                <a:latin typeface="Adobe Arabic" pitchFamily="18" charset="-78"/>
                <a:cs typeface="Adobe Arabic" pitchFamily="18" charset="-78"/>
              </a:rPr>
              <a:t>economic self-sufficiency and </a:t>
            </a:r>
            <a:r>
              <a:rPr lang="en-US" sz="1600" dirty="0" smtClean="0">
                <a:latin typeface="Adobe Arabic" pitchFamily="18" charset="-78"/>
                <a:cs typeface="Adobe Arabic" pitchFamily="18" charset="-78"/>
              </a:rPr>
              <a:t>emphasizes </a:t>
            </a:r>
            <a:r>
              <a:rPr lang="en-US" sz="1600" dirty="0">
                <a:latin typeface="Adobe Arabic" pitchFamily="18" charset="-78"/>
                <a:cs typeface="Adobe Arabic" pitchFamily="18" charset="-78"/>
              </a:rPr>
              <a:t>the identification of careers that will provide long-term support and a realistic, </a:t>
            </a:r>
            <a:r>
              <a:rPr lang="en-US" sz="1600" dirty="0" smtClean="0">
                <a:latin typeface="Adobe Arabic" pitchFamily="18" charset="-78"/>
                <a:cs typeface="Adobe Arabic" pitchFamily="18" charset="-78"/>
              </a:rPr>
              <a:t>suitable income </a:t>
            </a:r>
            <a:r>
              <a:rPr lang="en-US" sz="1600" dirty="0">
                <a:latin typeface="Adobe Arabic" pitchFamily="18" charset="-78"/>
                <a:cs typeface="Adobe Arabic" pitchFamily="18" charset="-78"/>
              </a:rPr>
              <a:t>for families.  The primary focus </a:t>
            </a:r>
            <a:r>
              <a:rPr lang="en-US" sz="1600" dirty="0" smtClean="0">
                <a:latin typeface="Adobe Arabic" pitchFamily="18" charset="-78"/>
                <a:cs typeface="Adobe Arabic" pitchFamily="18" charset="-78"/>
              </a:rPr>
              <a:t>of this program is to provide the participants with support services that will prepare </a:t>
            </a:r>
            <a:r>
              <a:rPr lang="en-US" sz="1600" dirty="0">
                <a:latin typeface="Adobe Arabic" pitchFamily="18" charset="-78"/>
                <a:cs typeface="Adobe Arabic" pitchFamily="18" charset="-78"/>
              </a:rPr>
              <a:t>them for a </a:t>
            </a:r>
            <a:r>
              <a:rPr lang="en-US" sz="1600" dirty="0" smtClean="0">
                <a:latin typeface="Adobe Arabic" pitchFamily="18" charset="-78"/>
                <a:cs typeface="Adobe Arabic" pitchFamily="18" charset="-78"/>
              </a:rPr>
              <a:t>career.</a:t>
            </a:r>
          </a:p>
          <a:p>
            <a:endParaRPr lang="en-US" sz="1600" dirty="0">
              <a:solidFill>
                <a:srgbClr val="6B633D"/>
              </a:solidFill>
              <a:latin typeface="Adobe Arabic" pitchFamily="18" charset="-78"/>
              <a:cs typeface="Adobe Arabic" pitchFamily="18" charset="-78"/>
            </a:endParaRPr>
          </a:p>
          <a:p>
            <a:r>
              <a:rPr lang="en-US" sz="1600" dirty="0" smtClean="0">
                <a:solidFill>
                  <a:srgbClr val="6B633D"/>
                </a:solidFill>
                <a:latin typeface="Adobe Arabic" pitchFamily="18" charset="-78"/>
                <a:cs typeface="Adobe Arabic" pitchFamily="18" charset="-78"/>
              </a:rPr>
              <a:t>OUTCOMES FY 2012-2013</a:t>
            </a:r>
          </a:p>
        </p:txBody>
      </p:sp>
      <p:sp>
        <p:nvSpPr>
          <p:cNvPr id="5" name="Slide Number Placeholder 4"/>
          <p:cNvSpPr>
            <a:spLocks noGrp="1"/>
          </p:cNvSpPr>
          <p:nvPr>
            <p:ph type="sldNum" sz="quarter" idx="12"/>
          </p:nvPr>
        </p:nvSpPr>
        <p:spPr/>
        <p:txBody>
          <a:bodyPr/>
          <a:lstStyle/>
          <a:p>
            <a:fld id="{1E318D8C-ED97-479F-B972-C64305119609}" type="slidenum">
              <a:rPr lang="en-US" smtClean="0"/>
              <a:t>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06142524"/>
              </p:ext>
            </p:extLst>
          </p:nvPr>
        </p:nvGraphicFramePr>
        <p:xfrm>
          <a:off x="482302" y="2567405"/>
          <a:ext cx="3457238" cy="4380190"/>
        </p:xfrm>
        <a:graphic>
          <a:graphicData uri="http://schemas.openxmlformats.org/drawingml/2006/table">
            <a:tbl>
              <a:tblPr>
                <a:tableStyleId>{5C22544A-7EE6-4342-B048-85BDC9FD1C3A}</a:tableStyleId>
              </a:tblPr>
              <a:tblGrid>
                <a:gridCol w="2362200"/>
                <a:gridCol w="1095038"/>
              </a:tblGrid>
              <a:tr h="280396">
                <a:tc>
                  <a:txBody>
                    <a:bodyPr/>
                    <a:lstStyle/>
                    <a:p>
                      <a:pPr algn="l" fontAlgn="b"/>
                      <a:r>
                        <a:rPr lang="en-US" sz="1200" u="none" strike="noStrike" dirty="0">
                          <a:effectLst/>
                          <a:latin typeface="Arial" panose="020B0604020202020204" pitchFamily="34" charset="0"/>
                          <a:cs typeface="Arial" panose="020B0604020202020204" pitchFamily="34" charset="0"/>
                        </a:rPr>
                        <a:t>Served</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69</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Achieved Goals</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11</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Individual Assessments</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64</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Life Skills Training</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265</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Tuition Assistance</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23</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Job/Education Training</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173</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Information and Referral</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90</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Career Counseling</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138</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Follow-Up</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514</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smtClean="0">
                          <a:effectLst/>
                          <a:latin typeface="Arial" panose="020B0604020202020204" pitchFamily="34" charset="0"/>
                          <a:cs typeface="Arial" panose="020B0604020202020204" pitchFamily="34" charset="0"/>
                        </a:rPr>
                        <a:t>Full-Time </a:t>
                      </a:r>
                      <a:r>
                        <a:rPr lang="en-US" sz="1200" u="none" strike="noStrike" dirty="0">
                          <a:effectLst/>
                          <a:latin typeface="Arial" panose="020B0604020202020204" pitchFamily="34" charset="0"/>
                          <a:cs typeface="Arial" panose="020B0604020202020204" pitchFamily="34" charset="0"/>
                        </a:rPr>
                        <a:t>Jobs</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31</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smtClean="0">
                          <a:effectLst/>
                          <a:latin typeface="Arial" panose="020B0604020202020204" pitchFamily="34" charset="0"/>
                          <a:cs typeface="Arial" panose="020B0604020202020204" pitchFamily="34" charset="0"/>
                        </a:rPr>
                        <a:t>Part-Time </a:t>
                      </a:r>
                      <a:r>
                        <a:rPr lang="en-US" sz="1200" u="none" strike="noStrike" dirty="0">
                          <a:effectLst/>
                          <a:latin typeface="Arial" panose="020B0604020202020204" pitchFamily="34" charset="0"/>
                          <a:cs typeface="Arial" panose="020B0604020202020204" pitchFamily="34" charset="0"/>
                        </a:rPr>
                        <a:t>Jobs</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39</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Community College Placement</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39</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Trades</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20</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280396">
                <a:tc>
                  <a:txBody>
                    <a:bodyPr/>
                    <a:lstStyle/>
                    <a:p>
                      <a:pPr algn="l" fontAlgn="b"/>
                      <a:r>
                        <a:rPr lang="en-US" sz="1200" u="none" strike="noStrike" dirty="0">
                          <a:effectLst/>
                          <a:latin typeface="Arial" panose="020B0604020202020204" pitchFamily="34" charset="0"/>
                          <a:cs typeface="Arial" panose="020B0604020202020204" pitchFamily="34" charset="0"/>
                        </a:rPr>
                        <a:t>Other Training</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6</a:t>
                      </a:r>
                      <a:endParaRPr lang="en-US" sz="12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r>
              <a:tr h="454646">
                <a:tc gridSpan="2">
                  <a:txBody>
                    <a:bodyPr/>
                    <a:lstStyle/>
                    <a:p>
                      <a:pPr algn="ctr" fontAlgn="b"/>
                      <a:r>
                        <a:rPr lang="en-US" sz="1100" u="none" strike="noStrike" dirty="0">
                          <a:effectLst/>
                          <a:latin typeface="Arial" panose="020B0604020202020204" pitchFamily="34" charset="0"/>
                          <a:cs typeface="Arial" panose="020B0604020202020204" pitchFamily="34" charset="0"/>
                        </a:rPr>
                        <a:t>*FY 2012-2013 </a:t>
                      </a:r>
                      <a:r>
                        <a:rPr lang="en-US" sz="1100" u="none" strike="noStrike" dirty="0" smtClean="0">
                          <a:effectLst/>
                          <a:latin typeface="Arial" panose="020B0604020202020204" pitchFamily="34" charset="0"/>
                          <a:cs typeface="Arial" panose="020B0604020202020204" pitchFamily="34" charset="0"/>
                        </a:rPr>
                        <a:t>was YVEDDI’s first </a:t>
                      </a:r>
                      <a:r>
                        <a:rPr lang="en-US" sz="1100" u="none" strike="noStrike" dirty="0">
                          <a:effectLst/>
                          <a:latin typeface="Arial" panose="020B0604020202020204" pitchFamily="34" charset="0"/>
                          <a:cs typeface="Arial" panose="020B0604020202020204" pitchFamily="34" charset="0"/>
                        </a:rPr>
                        <a:t>year </a:t>
                      </a:r>
                      <a:r>
                        <a:rPr lang="en-US" sz="1100" u="none" strike="noStrike" dirty="0" smtClean="0">
                          <a:effectLst/>
                          <a:latin typeface="Arial" panose="020B0604020202020204" pitchFamily="34" charset="0"/>
                          <a:cs typeface="Arial" panose="020B0604020202020204" pitchFamily="34" charset="0"/>
                        </a:rPr>
                        <a:t>operating the Displaced </a:t>
                      </a:r>
                      <a:r>
                        <a:rPr lang="en-US" sz="1100" u="none" strike="noStrike" dirty="0">
                          <a:effectLst/>
                          <a:latin typeface="Arial" panose="020B0604020202020204" pitchFamily="34" charset="0"/>
                          <a:cs typeface="Arial" panose="020B0604020202020204" pitchFamily="34" charset="0"/>
                        </a:rPr>
                        <a:t>Homemaker Program.</a:t>
                      </a:r>
                      <a:endParaRPr lang="en-US" sz="1100" b="1" i="0" u="none" strike="noStrike" dirty="0">
                        <a:solidFill>
                          <a:srgbClr val="3E5E77"/>
                        </a:solidFill>
                        <a:effectLst/>
                        <a:latin typeface="Arial" panose="020B0604020202020204" pitchFamily="34" charset="0"/>
                        <a:cs typeface="Arial" panose="020B0604020202020204" pitchFamily="34" charset="0"/>
                      </a:endParaRPr>
                    </a:p>
                  </a:txBody>
                  <a:tcPr marL="9525" marR="9525" marT="9525" marB="0" anchor="ctr">
                    <a:solidFill>
                      <a:srgbClr val="E7E6BC"/>
                    </a:solidFill>
                  </a:tcPr>
                </a:tc>
                <a:tc hMerge="1">
                  <a:txBody>
                    <a:bodyPr/>
                    <a:lstStyle/>
                    <a:p>
                      <a:endParaRPr lang="en-US"/>
                    </a:p>
                  </a:txBody>
                  <a:tcPr/>
                </a:tc>
              </a:tr>
            </a:tbl>
          </a:graphicData>
        </a:graphic>
      </p:graphicFrame>
      <p:sp>
        <p:nvSpPr>
          <p:cNvPr id="2" name="TextBox 1"/>
          <p:cNvSpPr txBox="1"/>
          <p:nvPr/>
        </p:nvSpPr>
        <p:spPr>
          <a:xfrm>
            <a:off x="609600" y="7239000"/>
            <a:ext cx="3048000" cy="246221"/>
          </a:xfrm>
          <a:prstGeom prst="rect">
            <a:avLst/>
          </a:prstGeom>
          <a:noFill/>
        </p:spPr>
        <p:txBody>
          <a:bodyPr wrap="square" rtlCol="0">
            <a:spAutoFit/>
          </a:bodyPr>
          <a:lstStyle/>
          <a:p>
            <a:r>
              <a:rPr lang="en-US" sz="1000" dirty="0" smtClean="0">
                <a:latin typeface="Arial Narrow" panose="020B0606020202030204" pitchFamily="34" charset="0"/>
                <a:cs typeface="Adobe Arabic" pitchFamily="18" charset="-78"/>
              </a:rPr>
              <a:t>Funded by the N.C. Council for Women</a:t>
            </a:r>
          </a:p>
        </p:txBody>
      </p:sp>
      <p:sp>
        <p:nvSpPr>
          <p:cNvPr id="11" name="Content Placeholder 4"/>
          <p:cNvSpPr txBox="1">
            <a:spLocks/>
          </p:cNvSpPr>
          <p:nvPr/>
        </p:nvSpPr>
        <p:spPr>
          <a:xfrm>
            <a:off x="4483306" y="4038600"/>
            <a:ext cx="5329037" cy="3057532"/>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600" i="1" dirty="0" smtClean="0">
                <a:solidFill>
                  <a:srgbClr val="887E4E"/>
                </a:solidFill>
                <a:latin typeface="Adobe Arabic" pitchFamily="18" charset="-78"/>
                <a:cs typeface="Adobe Arabic" pitchFamily="18" charset="-78"/>
              </a:rPr>
              <a:t>Ms. AP </a:t>
            </a:r>
            <a:r>
              <a:rPr lang="en-US" sz="1600" i="1" dirty="0">
                <a:solidFill>
                  <a:srgbClr val="887E4E"/>
                </a:solidFill>
                <a:latin typeface="Adobe Arabic" pitchFamily="18" charset="-78"/>
                <a:cs typeface="Adobe Arabic" pitchFamily="18" charset="-78"/>
              </a:rPr>
              <a:t>was referred to </a:t>
            </a:r>
            <a:r>
              <a:rPr lang="en-US" sz="1600" i="1" dirty="0" smtClean="0">
                <a:solidFill>
                  <a:srgbClr val="887E4E"/>
                </a:solidFill>
                <a:latin typeface="Adobe Arabic" pitchFamily="18" charset="-78"/>
                <a:cs typeface="Adobe Arabic" pitchFamily="18" charset="-78"/>
              </a:rPr>
              <a:t>the Displaced </a:t>
            </a:r>
            <a:r>
              <a:rPr lang="en-US" sz="1600" i="1" dirty="0">
                <a:solidFill>
                  <a:srgbClr val="887E4E"/>
                </a:solidFill>
                <a:latin typeface="Adobe Arabic" pitchFamily="18" charset="-78"/>
                <a:cs typeface="Adobe Arabic" pitchFamily="18" charset="-78"/>
              </a:rPr>
              <a:t>Homemaker Program by </a:t>
            </a:r>
            <a:r>
              <a:rPr lang="en-US" sz="1600" i="1" dirty="0" smtClean="0">
                <a:solidFill>
                  <a:srgbClr val="887E4E"/>
                </a:solidFill>
                <a:latin typeface="Adobe Arabic" pitchFamily="18" charset="-78"/>
                <a:cs typeface="Adobe Arabic" pitchFamily="18" charset="-78"/>
              </a:rPr>
              <a:t>a Success </a:t>
            </a:r>
            <a:r>
              <a:rPr lang="en-US" sz="1600" i="1" dirty="0">
                <a:solidFill>
                  <a:srgbClr val="887E4E"/>
                </a:solidFill>
                <a:latin typeface="Adobe Arabic" pitchFamily="18" charset="-78"/>
                <a:cs typeface="Adobe Arabic" pitchFamily="18" charset="-78"/>
              </a:rPr>
              <a:t>C</a:t>
            </a:r>
            <a:r>
              <a:rPr lang="en-US" sz="1600" i="1" dirty="0" smtClean="0">
                <a:solidFill>
                  <a:srgbClr val="887E4E"/>
                </a:solidFill>
                <a:latin typeface="Adobe Arabic" pitchFamily="18" charset="-78"/>
                <a:cs typeface="Adobe Arabic" pitchFamily="18" charset="-78"/>
              </a:rPr>
              <a:t>oach </a:t>
            </a:r>
            <a:r>
              <a:rPr lang="en-US" sz="1600" i="1" dirty="0">
                <a:solidFill>
                  <a:srgbClr val="887E4E"/>
                </a:solidFill>
                <a:latin typeface="Adobe Arabic" pitchFamily="18" charset="-78"/>
                <a:cs typeface="Adobe Arabic" pitchFamily="18" charset="-78"/>
              </a:rPr>
              <a:t>following her enrollment and participation in the CSBG </a:t>
            </a:r>
            <a:r>
              <a:rPr lang="en-US" sz="1600" i="1" dirty="0" smtClean="0">
                <a:solidFill>
                  <a:srgbClr val="887E4E"/>
                </a:solidFill>
                <a:latin typeface="Adobe Arabic" pitchFamily="18" charset="-78"/>
                <a:cs typeface="Adobe Arabic" pitchFamily="18" charset="-78"/>
              </a:rPr>
              <a:t>program. She </a:t>
            </a:r>
            <a:r>
              <a:rPr lang="en-US" sz="1600" i="1" dirty="0">
                <a:solidFill>
                  <a:srgbClr val="887E4E"/>
                </a:solidFill>
                <a:latin typeface="Adobe Arabic" pitchFamily="18" charset="-78"/>
                <a:cs typeface="Adobe Arabic" pitchFamily="18" charset="-78"/>
              </a:rPr>
              <a:t>received assistance in furthering her education, obtaining more gainful employment, and working through her recent separation from her husband. AP is enlisted in the US Navy.  The $300.00 a month she receives from enlistment is not sufficient to meet the needs of AP and her 3 small children.  Since her enrollment </a:t>
            </a:r>
            <a:r>
              <a:rPr lang="en-US" sz="1600" i="1" dirty="0" smtClean="0">
                <a:solidFill>
                  <a:srgbClr val="887E4E"/>
                </a:solidFill>
                <a:latin typeface="Adobe Arabic" pitchFamily="18" charset="-78"/>
                <a:cs typeface="Adobe Arabic" pitchFamily="18" charset="-78"/>
              </a:rPr>
              <a:t>in the </a:t>
            </a:r>
            <a:r>
              <a:rPr lang="en-US" sz="1600" i="1" dirty="0">
                <a:solidFill>
                  <a:srgbClr val="887E4E"/>
                </a:solidFill>
                <a:latin typeface="Adobe Arabic" pitchFamily="18" charset="-78"/>
                <a:cs typeface="Adobe Arabic" pitchFamily="18" charset="-78"/>
              </a:rPr>
              <a:t>DHP program, she has obtained several certifications through Forsyth Tech as a firearms instructor and Range Safety </a:t>
            </a:r>
            <a:r>
              <a:rPr lang="en-US" sz="1600" i="1" dirty="0" smtClean="0">
                <a:solidFill>
                  <a:srgbClr val="887E4E"/>
                </a:solidFill>
                <a:latin typeface="Adobe Arabic" pitchFamily="18" charset="-78"/>
                <a:cs typeface="Adobe Arabic" pitchFamily="18" charset="-78"/>
              </a:rPr>
              <a:t>Officer. These will complement her </a:t>
            </a:r>
            <a:r>
              <a:rPr lang="en-US" sz="1600" i="1" dirty="0">
                <a:solidFill>
                  <a:srgbClr val="887E4E"/>
                </a:solidFill>
                <a:latin typeface="Adobe Arabic" pitchFamily="18" charset="-78"/>
                <a:cs typeface="Adobe Arabic" pitchFamily="18" charset="-78"/>
              </a:rPr>
              <a:t>military background.  AP is </a:t>
            </a:r>
            <a:r>
              <a:rPr lang="en-US" sz="1600" i="1" dirty="0" smtClean="0">
                <a:solidFill>
                  <a:srgbClr val="887E4E"/>
                </a:solidFill>
                <a:latin typeface="Adobe Arabic" pitchFamily="18" charset="-78"/>
                <a:cs typeface="Adobe Arabic" pitchFamily="18" charset="-78"/>
              </a:rPr>
              <a:t>now </a:t>
            </a:r>
            <a:r>
              <a:rPr lang="en-US" sz="1600" i="1" dirty="0">
                <a:solidFill>
                  <a:srgbClr val="887E4E"/>
                </a:solidFill>
                <a:latin typeface="Adobe Arabic" pitchFamily="18" charset="-78"/>
                <a:cs typeface="Adobe Arabic" pitchFamily="18" charset="-78"/>
              </a:rPr>
              <a:t>able to recognize her dream of opening her own private gun </a:t>
            </a:r>
            <a:r>
              <a:rPr lang="en-US" sz="1600" i="1" dirty="0" smtClean="0">
                <a:solidFill>
                  <a:srgbClr val="887E4E"/>
                </a:solidFill>
                <a:latin typeface="Adobe Arabic" pitchFamily="18" charset="-78"/>
                <a:cs typeface="Adobe Arabic" pitchFamily="18" charset="-78"/>
              </a:rPr>
              <a:t>range, </a:t>
            </a:r>
            <a:r>
              <a:rPr lang="en-US" sz="1600" i="1" dirty="0">
                <a:solidFill>
                  <a:srgbClr val="887E4E"/>
                </a:solidFill>
                <a:latin typeface="Adobe Arabic" pitchFamily="18" charset="-78"/>
                <a:cs typeface="Adobe Arabic" pitchFamily="18" charset="-78"/>
              </a:rPr>
              <a:t>where she can educate people on the safety and proper use of firearms. Since enrollment, AP has also secured full-time employment through Remington </a:t>
            </a:r>
            <a:r>
              <a:rPr lang="en-US" sz="1600" i="1" dirty="0" smtClean="0">
                <a:solidFill>
                  <a:srgbClr val="887E4E"/>
                </a:solidFill>
                <a:latin typeface="Adobe Arabic" pitchFamily="18" charset="-78"/>
                <a:cs typeface="Adobe Arabic" pitchFamily="18" charset="-78"/>
              </a:rPr>
              <a:t>Arms, </a:t>
            </a:r>
            <a:r>
              <a:rPr lang="en-US" sz="1600" i="1" dirty="0">
                <a:solidFill>
                  <a:srgbClr val="887E4E"/>
                </a:solidFill>
                <a:latin typeface="Adobe Arabic" pitchFamily="18" charset="-78"/>
                <a:cs typeface="Adobe Arabic" pitchFamily="18" charset="-78"/>
              </a:rPr>
              <a:t>earning an annual salary that is above </a:t>
            </a:r>
            <a:r>
              <a:rPr lang="en-US" sz="1600" i="1" dirty="0" smtClean="0">
                <a:solidFill>
                  <a:srgbClr val="887E4E"/>
                </a:solidFill>
                <a:latin typeface="Adobe Arabic" pitchFamily="18" charset="-78"/>
                <a:cs typeface="Adobe Arabic" pitchFamily="18" charset="-78"/>
              </a:rPr>
              <a:t>the average </a:t>
            </a:r>
            <a:r>
              <a:rPr lang="en-US" sz="1600" i="1" dirty="0">
                <a:solidFill>
                  <a:srgbClr val="887E4E"/>
                </a:solidFill>
                <a:latin typeface="Adobe Arabic" pitchFamily="18" charset="-78"/>
                <a:cs typeface="Adobe Arabic" pitchFamily="18" charset="-78"/>
              </a:rPr>
              <a:t>living wage</a:t>
            </a:r>
            <a:r>
              <a:rPr lang="en-US" sz="1600" i="1" dirty="0" smtClean="0">
                <a:solidFill>
                  <a:srgbClr val="887E4E"/>
                </a:solidFill>
                <a:latin typeface="Adobe Arabic" pitchFamily="18" charset="-78"/>
                <a:cs typeface="Adobe Arabic" pitchFamily="18" charset="-78"/>
              </a:rPr>
              <a:t>.</a:t>
            </a:r>
            <a:endParaRPr lang="en-US" sz="1600" i="1" dirty="0">
              <a:solidFill>
                <a:srgbClr val="887E4E"/>
              </a:solidFill>
              <a:latin typeface="Adobe Arabic" pitchFamily="18" charset="-78"/>
              <a:cs typeface="Adobe Arabic" pitchFamily="18"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26849473"/>
              </p:ext>
            </p:extLst>
          </p:nvPr>
        </p:nvGraphicFramePr>
        <p:xfrm>
          <a:off x="4130040" y="2057400"/>
          <a:ext cx="3652520" cy="1280160"/>
        </p:xfrm>
        <a:graphic>
          <a:graphicData uri="http://schemas.openxmlformats.org/drawingml/2006/table">
            <a:tbl>
              <a:tblPr firstRow="1" firstCol="1" bandRow="1">
                <a:tableStyleId>{5C22544A-7EE6-4342-B048-85BDC9FD1C3A}</a:tableStyleId>
              </a:tblPr>
              <a:tblGrid>
                <a:gridCol w="2326640"/>
                <a:gridCol w="640080"/>
                <a:gridCol w="685800"/>
              </a:tblGrid>
              <a:tr h="0">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 </a:t>
                      </a:r>
                      <a:endParaRPr lang="en-US" sz="1400" dirty="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Goal</a:t>
                      </a:r>
                      <a:endParaRPr lang="en-US" sz="1400" dirty="0">
                        <a:solidFill>
                          <a:schemeClr val="tx1"/>
                        </a:solidFill>
                        <a:effectLst/>
                        <a:latin typeface="Adobe Arabic" pitchFamily="18" charset="-78"/>
                        <a:ea typeface="Calibri"/>
                        <a:cs typeface="Adobe Arabic" pitchFamily="18" charset="-78"/>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Served</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Davie</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12</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9</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Stokes</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12</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28</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Surry</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12</a:t>
                      </a:r>
                      <a:endParaRPr lang="en-US" sz="1400" dirty="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26</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Clients Enrolled - Yadkin</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12</a:t>
                      </a:r>
                      <a:endParaRPr lang="en-US" sz="1400">
                        <a:solidFill>
                          <a:schemeClr val="tx1"/>
                        </a:solidFill>
                        <a:effectLst/>
                        <a:latin typeface="Adobe Arabic" pitchFamily="18" charset="-78"/>
                        <a:ea typeface="Calibri"/>
                        <a:cs typeface="Adobe Arabic" pitchFamily="18" charset="-78"/>
                      </a:endParaRPr>
                    </a:p>
                  </a:txBody>
                  <a:tcPr marL="68580" marR="68580" marT="0" marB="0">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12</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noFill/>
                  </a:tcPr>
                </a:tc>
              </a:tr>
              <a:tr h="0">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Totals</a:t>
                      </a:r>
                      <a:endParaRPr lang="en-US" sz="1400">
                        <a:solidFill>
                          <a:schemeClr val="tx1"/>
                        </a:solidFill>
                        <a:effectLst/>
                        <a:latin typeface="Adobe Arabic" pitchFamily="18" charset="-78"/>
                        <a:ea typeface="Calibri"/>
                        <a:cs typeface="Adobe Arabic" pitchFamily="18" charset="-78"/>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a:solidFill>
                            <a:schemeClr val="tx1"/>
                          </a:solidFill>
                          <a:effectLst/>
                          <a:latin typeface="Adobe Arabic" pitchFamily="18" charset="-78"/>
                          <a:cs typeface="Adobe Arabic" pitchFamily="18" charset="-78"/>
                        </a:rPr>
                        <a:t>48</a:t>
                      </a:r>
                      <a:endParaRPr lang="en-US" sz="1400">
                        <a:solidFill>
                          <a:schemeClr val="tx1"/>
                        </a:solidFill>
                        <a:effectLst/>
                        <a:latin typeface="Adobe Arabic" pitchFamily="18" charset="-78"/>
                        <a:ea typeface="Calibri"/>
                        <a:cs typeface="Adobe Arabic" pitchFamily="18" charset="-78"/>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chemeClr val="tx1"/>
                          </a:solidFill>
                          <a:effectLst/>
                          <a:latin typeface="Adobe Arabic" pitchFamily="18" charset="-78"/>
                          <a:cs typeface="Adobe Arabic" pitchFamily="18" charset="-78"/>
                        </a:rPr>
                        <a:t>75</a:t>
                      </a:r>
                      <a:endParaRPr lang="en-US" sz="1400" dirty="0">
                        <a:solidFill>
                          <a:schemeClr val="tx1"/>
                        </a:solidFill>
                        <a:effectLst/>
                        <a:latin typeface="Adobe Arabic" pitchFamily="18" charset="-78"/>
                        <a:ea typeface="Calibri"/>
                        <a:cs typeface="Adobe Arabic" pitchFamily="18" charset="-78"/>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3504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4" name="Rectangle 3"/>
          <p:cNvSpPr/>
          <p:nvPr/>
        </p:nvSpPr>
        <p:spPr>
          <a:xfrm>
            <a:off x="-15240" y="-37886"/>
            <a:ext cx="7376160" cy="77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254726" y="152400"/>
            <a:ext cx="6886508" cy="140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t" anchorCtr="0"/>
          <a:lstStyle/>
          <a:p>
            <a:pPr algn="just"/>
            <a:r>
              <a:rPr lang="en-US" sz="1800" dirty="0" smtClean="0">
                <a:solidFill>
                  <a:srgbClr val="6B633D"/>
                </a:solidFill>
                <a:latin typeface="Adobe Arabic" pitchFamily="18" charset="-78"/>
                <a:cs typeface="Adobe Arabic" pitchFamily="18" charset="-78"/>
              </a:rPr>
              <a:t>Facts</a:t>
            </a:r>
          </a:p>
          <a:p>
            <a:r>
              <a:rPr lang="en-US" sz="1600" dirty="0" smtClean="0">
                <a:solidFill>
                  <a:schemeClr val="tx1"/>
                </a:solidFill>
                <a:latin typeface="Adobe Arabic" pitchFamily="18" charset="-78"/>
                <a:cs typeface="Adobe Arabic" pitchFamily="18" charset="-78"/>
              </a:rPr>
              <a:t>One </a:t>
            </a:r>
            <a:r>
              <a:rPr lang="en-US" sz="1600" dirty="0">
                <a:solidFill>
                  <a:schemeClr val="tx1"/>
                </a:solidFill>
                <a:latin typeface="Adobe Arabic" pitchFamily="18" charset="-78"/>
                <a:cs typeface="Adobe Arabic" pitchFamily="18" charset="-78"/>
              </a:rPr>
              <a:t>(1) out of every ten (10) </a:t>
            </a:r>
            <a:r>
              <a:rPr lang="en-US" sz="1600" dirty="0" smtClean="0">
                <a:solidFill>
                  <a:schemeClr val="tx1"/>
                </a:solidFill>
                <a:latin typeface="Adobe Arabic" pitchFamily="18" charset="-78"/>
                <a:cs typeface="Adobe Arabic" pitchFamily="18" charset="-78"/>
              </a:rPr>
              <a:t>Domestic Violence (DV)/Sexual Assault (SA) </a:t>
            </a:r>
            <a:r>
              <a:rPr lang="en-US" sz="1600" dirty="0">
                <a:solidFill>
                  <a:schemeClr val="tx1"/>
                </a:solidFill>
                <a:latin typeface="Adobe Arabic" pitchFamily="18" charset="-78"/>
                <a:cs typeface="Adobe Arabic" pitchFamily="18" charset="-78"/>
              </a:rPr>
              <a:t>victims </a:t>
            </a:r>
            <a:r>
              <a:rPr lang="en-US" sz="1600" dirty="0" smtClean="0">
                <a:solidFill>
                  <a:schemeClr val="tx1"/>
                </a:solidFill>
                <a:latin typeface="Adobe Arabic" pitchFamily="18" charset="-78"/>
                <a:cs typeface="Adobe Arabic" pitchFamily="18" charset="-78"/>
              </a:rPr>
              <a:t>report </a:t>
            </a:r>
            <a:r>
              <a:rPr lang="en-US" sz="1600" dirty="0">
                <a:solidFill>
                  <a:schemeClr val="tx1"/>
                </a:solidFill>
                <a:latin typeface="Adobe Arabic" pitchFamily="18" charset="-78"/>
                <a:cs typeface="Adobe Arabic" pitchFamily="18" charset="-78"/>
              </a:rPr>
              <a:t>their abuse.  In the </a:t>
            </a:r>
            <a:r>
              <a:rPr lang="en-US" sz="1600" dirty="0" smtClean="0">
                <a:solidFill>
                  <a:schemeClr val="tx1"/>
                </a:solidFill>
                <a:latin typeface="Adobe Arabic" pitchFamily="18" charset="-78"/>
                <a:cs typeface="Adobe Arabic" pitchFamily="18" charset="-78"/>
              </a:rPr>
              <a:t>United States alone, DV results in a cost of </a:t>
            </a:r>
            <a:r>
              <a:rPr lang="en-US" sz="1600" dirty="0">
                <a:solidFill>
                  <a:schemeClr val="tx1"/>
                </a:solidFill>
                <a:latin typeface="Adobe Arabic" pitchFamily="18" charset="-78"/>
                <a:cs typeface="Adobe Arabic" pitchFamily="18" charset="-78"/>
              </a:rPr>
              <a:t>$5.8 billion per year.  </a:t>
            </a:r>
            <a:r>
              <a:rPr lang="en-US" sz="1600" dirty="0" smtClean="0">
                <a:solidFill>
                  <a:schemeClr val="tx1"/>
                </a:solidFill>
                <a:latin typeface="Adobe Arabic" pitchFamily="18" charset="-78"/>
                <a:cs typeface="Adobe Arabic" pitchFamily="18" charset="-78"/>
              </a:rPr>
              <a:t>Given the current </a:t>
            </a:r>
            <a:r>
              <a:rPr lang="en-US" sz="1600" dirty="0">
                <a:solidFill>
                  <a:schemeClr val="tx1"/>
                </a:solidFill>
                <a:latin typeface="Adobe Arabic" pitchFamily="18" charset="-78"/>
                <a:cs typeface="Adobe Arabic" pitchFamily="18" charset="-78"/>
              </a:rPr>
              <a:t>economic </a:t>
            </a:r>
            <a:r>
              <a:rPr lang="en-US" sz="1600" dirty="0" smtClean="0">
                <a:solidFill>
                  <a:schemeClr val="tx1"/>
                </a:solidFill>
                <a:latin typeface="Adobe Arabic" pitchFamily="18" charset="-78"/>
                <a:cs typeface="Adobe Arabic" pitchFamily="18" charset="-78"/>
              </a:rPr>
              <a:t>situation, incidences of DV </a:t>
            </a:r>
            <a:r>
              <a:rPr lang="en-US" sz="1600" dirty="0">
                <a:solidFill>
                  <a:schemeClr val="tx1"/>
                </a:solidFill>
                <a:latin typeface="Adobe Arabic" pitchFamily="18" charset="-78"/>
                <a:cs typeface="Adobe Arabic" pitchFamily="18" charset="-78"/>
              </a:rPr>
              <a:t>and SA </a:t>
            </a:r>
            <a:r>
              <a:rPr lang="en-US" sz="1600" dirty="0" smtClean="0">
                <a:solidFill>
                  <a:schemeClr val="tx1"/>
                </a:solidFill>
                <a:latin typeface="Adobe Arabic" pitchFamily="18" charset="-78"/>
                <a:cs typeface="Adobe Arabic" pitchFamily="18" charset="-78"/>
              </a:rPr>
              <a:t>continue to </a:t>
            </a:r>
            <a:r>
              <a:rPr lang="en-US" sz="1600" dirty="0">
                <a:solidFill>
                  <a:schemeClr val="tx1"/>
                </a:solidFill>
                <a:latin typeface="Adobe Arabic" pitchFamily="18" charset="-78"/>
                <a:cs typeface="Adobe Arabic" pitchFamily="18" charset="-78"/>
              </a:rPr>
              <a:t>rise.  It is our goal to increase </a:t>
            </a:r>
            <a:r>
              <a:rPr lang="en-US" sz="1600" dirty="0" smtClean="0">
                <a:solidFill>
                  <a:schemeClr val="tx1"/>
                </a:solidFill>
                <a:latin typeface="Adobe Arabic" pitchFamily="18" charset="-78"/>
                <a:cs typeface="Adobe Arabic" pitchFamily="18" charset="-78"/>
              </a:rPr>
              <a:t>awareness of </a:t>
            </a:r>
            <a:r>
              <a:rPr lang="en-US" sz="1600" dirty="0">
                <a:solidFill>
                  <a:schemeClr val="tx1"/>
                </a:solidFill>
                <a:latin typeface="Adobe Arabic" pitchFamily="18" charset="-78"/>
                <a:cs typeface="Adobe Arabic" pitchFamily="18" charset="-78"/>
              </a:rPr>
              <a:t>these issues </a:t>
            </a:r>
            <a:r>
              <a:rPr lang="en-US" sz="1600" dirty="0" smtClean="0">
                <a:solidFill>
                  <a:schemeClr val="tx1"/>
                </a:solidFill>
                <a:latin typeface="Adobe Arabic" pitchFamily="18" charset="-78"/>
                <a:cs typeface="Adobe Arabic" pitchFamily="18" charset="-78"/>
              </a:rPr>
              <a:t>and steps that can be taken to decrease the number of </a:t>
            </a:r>
            <a:r>
              <a:rPr lang="en-US" sz="1600" dirty="0">
                <a:solidFill>
                  <a:schemeClr val="tx1"/>
                </a:solidFill>
                <a:latin typeface="Adobe Arabic" pitchFamily="18" charset="-78"/>
                <a:cs typeface="Adobe Arabic" pitchFamily="18" charset="-78"/>
              </a:rPr>
              <a:t>DV/SA victims.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160" y="5922440"/>
            <a:ext cx="2682240" cy="1849960"/>
          </a:xfrm>
          <a:prstGeom prst="rect">
            <a:avLst/>
          </a:prstGeom>
        </p:spPr>
      </p:pic>
      <p:sp>
        <p:nvSpPr>
          <p:cNvPr id="3" name="TextBox 2"/>
          <p:cNvSpPr txBox="1"/>
          <p:nvPr/>
        </p:nvSpPr>
        <p:spPr>
          <a:xfrm>
            <a:off x="7505015" y="346317"/>
            <a:ext cx="2340727" cy="5304301"/>
          </a:xfrm>
          <a:prstGeom prst="rect">
            <a:avLst/>
          </a:prstGeom>
          <a:noFill/>
        </p:spPr>
        <p:txBody>
          <a:bodyPr wrap="square" lIns="101882" tIns="50941" rIns="101882" bIns="50941" rtlCol="0">
            <a:spAutoFit/>
          </a:bodyPr>
          <a:lstStyle/>
          <a:p>
            <a:pPr algn="ctr"/>
            <a:r>
              <a:rPr lang="en-US" sz="2700" b="1" i="1" dirty="0">
                <a:solidFill>
                  <a:srgbClr val="6B633D"/>
                </a:solidFill>
                <a:latin typeface="Adobe Arabic" pitchFamily="18" charset="-78"/>
                <a:cs typeface="Adobe Arabic" pitchFamily="18" charset="-78"/>
              </a:rPr>
              <a:t>Domestic Violence/Sexual Assault Program</a:t>
            </a:r>
          </a:p>
          <a:p>
            <a:pPr algn="ctr"/>
            <a:endParaRPr lang="en-US" sz="1700" i="1" dirty="0" smtClean="0">
              <a:latin typeface="Adobe Arabic" pitchFamily="18" charset="-78"/>
              <a:cs typeface="Adobe Arabic" pitchFamily="18" charset="-78"/>
            </a:endParaRPr>
          </a:p>
          <a:p>
            <a:pPr algn="ctr"/>
            <a:r>
              <a:rPr lang="en-US" sz="1600" dirty="0" smtClean="0">
                <a:latin typeface="Adobe Arabic" pitchFamily="18" charset="-78"/>
                <a:cs typeface="Adobe Arabic" pitchFamily="18" charset="-78"/>
              </a:rPr>
              <a:t>The </a:t>
            </a:r>
            <a:r>
              <a:rPr lang="en-US" sz="1600" dirty="0">
                <a:latin typeface="Adobe Arabic" pitchFamily="18" charset="-78"/>
                <a:cs typeface="Adobe Arabic" pitchFamily="18" charset="-78"/>
              </a:rPr>
              <a:t>mission of </a:t>
            </a:r>
            <a:r>
              <a:rPr lang="en-US" sz="1600" dirty="0" smtClean="0">
                <a:latin typeface="Adobe Arabic" pitchFamily="18" charset="-78"/>
                <a:cs typeface="Adobe Arabic" pitchFamily="18" charset="-78"/>
              </a:rPr>
              <a:t>YVEDDI’s </a:t>
            </a:r>
            <a:r>
              <a:rPr lang="en-US" sz="1600" dirty="0">
                <a:latin typeface="Adobe Arabic" pitchFamily="18" charset="-78"/>
                <a:cs typeface="Adobe Arabic" pitchFamily="18" charset="-78"/>
              </a:rPr>
              <a:t>Stokes, </a:t>
            </a:r>
            <a:r>
              <a:rPr lang="en-US" sz="1600" dirty="0" smtClean="0">
                <a:latin typeface="Adobe Arabic" pitchFamily="18" charset="-78"/>
                <a:cs typeface="Adobe Arabic" pitchFamily="18" charset="-78"/>
              </a:rPr>
              <a:t>Surry, </a:t>
            </a:r>
            <a:r>
              <a:rPr lang="en-US" sz="1600" dirty="0">
                <a:latin typeface="Adobe Arabic" pitchFamily="18" charset="-78"/>
                <a:cs typeface="Adobe Arabic" pitchFamily="18" charset="-78"/>
              </a:rPr>
              <a:t>and Yadkin County Domestic Violence/Sexual Assault (DV/SA) programs </a:t>
            </a:r>
            <a:r>
              <a:rPr lang="en-US" sz="1600" dirty="0" smtClean="0">
                <a:latin typeface="Adobe Arabic" pitchFamily="18" charset="-78"/>
                <a:cs typeface="Adobe Arabic" pitchFamily="18" charset="-78"/>
              </a:rPr>
              <a:t>is to </a:t>
            </a:r>
            <a:r>
              <a:rPr lang="en-US" sz="1600" dirty="0">
                <a:latin typeface="Adobe Arabic" pitchFamily="18" charset="-78"/>
                <a:cs typeface="Adobe Arabic" pitchFamily="18" charset="-78"/>
              </a:rPr>
              <a:t>advocate for victims of sexual assault and domestic violence, to heighten awareness of sexual abuse and family violence, to advocate for the development and continuation of services and provide resources and referrals for DV/SA victims and survivors.  We strive to not only provide services to those victims, but to change the traditional gender role norms.  </a:t>
            </a:r>
          </a:p>
        </p:txBody>
      </p:sp>
      <p:pic>
        <p:nvPicPr>
          <p:cNvPr id="2050" name="Picture 2" descr="MP9004444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48676" y="125999240"/>
            <a:ext cx="2987163" cy="2060046"/>
          </a:xfrm>
          <a:prstGeom prst="rect">
            <a:avLst/>
          </a:prstGeom>
          <a:solidFill>
            <a:srgbClr val="69676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pic>
      <p:pic>
        <p:nvPicPr>
          <p:cNvPr id="2051" name="Picture 3" descr="MP90044448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6580" y="31435040"/>
            <a:ext cx="11064240" cy="7630266"/>
          </a:xfrm>
          <a:prstGeom prst="rect">
            <a:avLst/>
          </a:prstGeom>
          <a:solidFill>
            <a:srgbClr val="69676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pic>
      <p:sp>
        <p:nvSpPr>
          <p:cNvPr id="5" name="Slide Number Placeholder 4"/>
          <p:cNvSpPr>
            <a:spLocks noGrp="1"/>
          </p:cNvSpPr>
          <p:nvPr>
            <p:ph type="sldNum" sz="quarter" idx="12"/>
          </p:nvPr>
        </p:nvSpPr>
        <p:spPr/>
        <p:txBody>
          <a:bodyPr/>
          <a:lstStyle/>
          <a:p>
            <a:fld id="{1E318D8C-ED97-479F-B972-C64305119609}" type="slidenum">
              <a:rPr lang="en-US" smtClean="0"/>
              <a:t>8</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680429666"/>
              </p:ext>
            </p:extLst>
          </p:nvPr>
        </p:nvGraphicFramePr>
        <p:xfrm>
          <a:off x="317591" y="1577665"/>
          <a:ext cx="3429000" cy="18031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961361735"/>
              </p:ext>
            </p:extLst>
          </p:nvPr>
        </p:nvGraphicFramePr>
        <p:xfrm>
          <a:off x="3961789" y="1447800"/>
          <a:ext cx="3227070" cy="1905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254726" y="7086600"/>
            <a:ext cx="7075714" cy="587625"/>
          </a:xfrm>
          <a:prstGeom prst="rect">
            <a:avLst/>
          </a:prstGeom>
          <a:noFill/>
        </p:spPr>
        <p:txBody>
          <a:bodyPr wrap="square" lIns="101882" tIns="50941" rIns="101882" bIns="50941" rtlCol="0">
            <a:spAutoFit/>
          </a:bodyPr>
          <a:lstStyle/>
          <a:p>
            <a:r>
              <a:rPr lang="en-US" sz="1050" dirty="0">
                <a:latin typeface="Arial Narrow" panose="020B0606020202030204" pitchFamily="34" charset="0"/>
                <a:cs typeface="Adobe Arabic" pitchFamily="18" charset="-78"/>
              </a:rPr>
              <a:t>Funded by</a:t>
            </a:r>
            <a:r>
              <a:rPr lang="en-US" sz="1050" dirty="0" smtClean="0">
                <a:latin typeface="Arial Narrow" panose="020B0606020202030204" pitchFamily="34" charset="0"/>
                <a:cs typeface="Adobe Arabic" pitchFamily="18" charset="-78"/>
              </a:rPr>
              <a:t>: N.C. </a:t>
            </a:r>
            <a:r>
              <a:rPr lang="en-US" sz="1050" dirty="0">
                <a:latin typeface="Arial Narrow" panose="020B0606020202030204" pitchFamily="34" charset="0"/>
                <a:cs typeface="Adobe Arabic" pitchFamily="18" charset="-78"/>
              </a:rPr>
              <a:t>Council For </a:t>
            </a:r>
            <a:r>
              <a:rPr lang="en-US" sz="1050" dirty="0" smtClean="0">
                <a:latin typeface="Arial Narrow" panose="020B0606020202030204" pitchFamily="34" charset="0"/>
                <a:cs typeface="Adobe Arabic" pitchFamily="18" charset="-78"/>
              </a:rPr>
              <a:t>Women, United </a:t>
            </a:r>
            <a:r>
              <a:rPr lang="en-US" sz="1050" dirty="0">
                <a:latin typeface="Arial Narrow" panose="020B0606020202030204" pitchFamily="34" charset="0"/>
                <a:cs typeface="Adobe Arabic" pitchFamily="18" charset="-78"/>
              </a:rPr>
              <a:t>Fund of </a:t>
            </a:r>
            <a:r>
              <a:rPr lang="en-US" sz="1050" dirty="0" smtClean="0">
                <a:latin typeface="Arial Narrow" panose="020B0606020202030204" pitchFamily="34" charset="0"/>
                <a:cs typeface="Adobe Arabic" pitchFamily="18" charset="-78"/>
              </a:rPr>
              <a:t>Surry, Yadkin </a:t>
            </a:r>
            <a:r>
              <a:rPr lang="en-US" sz="1050" dirty="0">
                <a:latin typeface="Arial Narrow" panose="020B0606020202030204" pitchFamily="34" charset="0"/>
                <a:cs typeface="Adobe Arabic" pitchFamily="18" charset="-78"/>
              </a:rPr>
              <a:t>Valley United </a:t>
            </a:r>
            <a:r>
              <a:rPr lang="en-US" sz="1050" dirty="0" smtClean="0">
                <a:latin typeface="Arial Narrow" panose="020B0606020202030204" pitchFamily="34" charset="0"/>
                <a:cs typeface="Adobe Arabic" pitchFamily="18" charset="-78"/>
              </a:rPr>
              <a:t>Fund, Yadkin County United Fund, United Fund of Stokes County, County of Stokes, County of Surry, County of Yadkin, N.C. Department of Health and Human Services , and N.C. Department of Crime Control/Governor’s Crime Commission</a:t>
            </a:r>
            <a:endParaRPr lang="en-US" sz="1050" dirty="0">
              <a:latin typeface="Arial Narrow" panose="020B0606020202030204" pitchFamily="34" charset="0"/>
              <a:cs typeface="Adobe Arabic" pitchFamily="18" charset="-78"/>
            </a:endParaRPr>
          </a:p>
        </p:txBody>
      </p:sp>
      <p:sp>
        <p:nvSpPr>
          <p:cNvPr id="17" name="Content Placeholder 4"/>
          <p:cNvSpPr txBox="1">
            <a:spLocks/>
          </p:cNvSpPr>
          <p:nvPr/>
        </p:nvSpPr>
        <p:spPr>
          <a:xfrm>
            <a:off x="287111" y="3352800"/>
            <a:ext cx="6924608" cy="3628457"/>
          </a:xfrm>
          <a:prstGeom prst="rect">
            <a:avLst/>
          </a:prstGeom>
          <a:solidFill>
            <a:srgbClr val="EBEAB6"/>
          </a:solidFill>
          <a:ln>
            <a:solidFill>
              <a:srgbClr val="6B633D"/>
            </a:solidFill>
          </a:ln>
          <a:effectLst>
            <a:outerShdw blurRad="50800" dist="38100" dir="8100000" algn="tr" rotWithShape="0">
              <a:prstClr val="black">
                <a:alpha val="40000"/>
              </a:prstClr>
            </a:outerShdw>
          </a:effectLst>
        </p:spPr>
        <p:txBody>
          <a:bodyPr vert="horz" wrap="square" lIns="101882" tIns="50941" rIns="101882" bIns="50941" rtlCol="0">
            <a:sp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r>
              <a:rPr lang="en-US" sz="1400" i="1" dirty="0" smtClean="0">
                <a:solidFill>
                  <a:srgbClr val="6B633D"/>
                </a:solidFill>
                <a:latin typeface="Adobe Arabic" pitchFamily="18" charset="-78"/>
                <a:cs typeface="Adobe Arabic" pitchFamily="18" charset="-78"/>
              </a:rPr>
              <a:t>An Elderly woman called the crisis hotline needing assistance in finding a safe shelter.</a:t>
            </a:r>
          </a:p>
          <a:p>
            <a:pPr algn="l"/>
            <a:r>
              <a:rPr lang="en-US" sz="1400" i="1" dirty="0" smtClean="0">
                <a:solidFill>
                  <a:srgbClr val="887E4E"/>
                </a:solidFill>
                <a:latin typeface="Adobe Arabic" pitchFamily="18" charset="-78"/>
                <a:cs typeface="Adobe Arabic" pitchFamily="18" charset="-78"/>
              </a:rPr>
              <a:t>She had been physically assaulted by her boyfriend, who broke her ribs, arm and struck her in the face.  We were able to provide her with a hotel room for one night until we could get her into a shelter in Wilkes County the following day.  We were also able to work with law enforcement, the shelter and other resources to provide her with safety.</a:t>
            </a:r>
          </a:p>
          <a:p>
            <a:pPr algn="l"/>
            <a:r>
              <a:rPr lang="en-US" sz="1400" i="1" dirty="0" smtClean="0">
                <a:solidFill>
                  <a:srgbClr val="887E4E"/>
                </a:solidFill>
                <a:latin typeface="Adobe Arabic" pitchFamily="18" charset="-78"/>
                <a:cs typeface="Adobe Arabic" pitchFamily="18" charset="-78"/>
              </a:rPr>
              <a:t>The woman later called our office and said her abuser had been arrested and that she would like to take out a 50B Domestic Violence Protective Order against him.  We went to the shelter and provided her with transportation back to the Surry County Clerk of Court’s office so that she could fill out the protective order paperwork.  She was then granted a temporary order and also filed criminal assault </a:t>
            </a:r>
            <a:r>
              <a:rPr lang="en-US" sz="1400" i="1" dirty="0" smtClean="0">
                <a:solidFill>
                  <a:srgbClr val="887E4E"/>
                </a:solidFill>
                <a:latin typeface="Adobe Arabic" pitchFamily="18" charset="-78"/>
                <a:cs typeface="Adobe Arabic" pitchFamily="18" charset="-78"/>
              </a:rPr>
              <a:t>charges </a:t>
            </a:r>
            <a:r>
              <a:rPr lang="en-US" sz="1400" i="1" dirty="0" smtClean="0">
                <a:solidFill>
                  <a:srgbClr val="887E4E"/>
                </a:solidFill>
                <a:latin typeface="Adobe Arabic" pitchFamily="18" charset="-78"/>
                <a:cs typeface="Adobe Arabic" pitchFamily="18" charset="-78"/>
              </a:rPr>
              <a:t>against him.</a:t>
            </a:r>
          </a:p>
          <a:p>
            <a:pPr algn="l"/>
            <a:r>
              <a:rPr lang="en-US" sz="1400" i="1" dirty="0" smtClean="0">
                <a:solidFill>
                  <a:srgbClr val="887E4E"/>
                </a:solidFill>
                <a:latin typeface="Adobe Arabic" pitchFamily="18" charset="-78"/>
                <a:cs typeface="Adobe Arabic" pitchFamily="18" charset="-78"/>
              </a:rPr>
              <a:t>We then coordinated efforts with Legal Aid of North Carolina to provide her with legal representation to obtain the one-year protective order.  Her order was continued several times but stayed in place during the many court proceedings.  On her final court date, all signs of the abuse were gone. Her physical injuries had healed, and she was becoming more and more independent and empowered to end the cycle of violence that she had been enduring for more than seven years. Legal Aid was there to represent her.</a:t>
            </a:r>
          </a:p>
          <a:p>
            <a:pPr algn="l"/>
            <a:r>
              <a:rPr lang="en-US" sz="1400" i="1" dirty="0" smtClean="0">
                <a:solidFill>
                  <a:srgbClr val="887E4E"/>
                </a:solidFill>
                <a:latin typeface="Adobe Arabic" pitchFamily="18" charset="-78"/>
                <a:cs typeface="Adobe Arabic" pitchFamily="18" charset="-78"/>
              </a:rPr>
              <a:t>The abuser was found guilty of assault on a female, and the client was granted a one-year protective order.  By being brave enough to take that first step to end the abuse, the woman was able to free herself and continues to grow in strength.</a:t>
            </a:r>
          </a:p>
        </p:txBody>
      </p:sp>
    </p:spTree>
    <p:extLst>
      <p:ext uri="{BB962C8B-B14F-4D97-AF65-F5344CB8AC3E}">
        <p14:creationId xmlns:p14="http://schemas.microsoft.com/office/powerpoint/2010/main" val="2721222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6BC"/>
        </a:solidFill>
        <a:effectLst/>
      </p:bgPr>
    </p:bg>
    <p:spTree>
      <p:nvGrpSpPr>
        <p:cNvPr id="1" name=""/>
        <p:cNvGrpSpPr/>
        <p:nvPr/>
      </p:nvGrpSpPr>
      <p:grpSpPr>
        <a:xfrm>
          <a:off x="0" y="0"/>
          <a:ext cx="0" cy="0"/>
          <a:chOff x="0" y="0"/>
          <a:chExt cx="0" cy="0"/>
        </a:xfrm>
      </p:grpSpPr>
      <p:sp>
        <p:nvSpPr>
          <p:cNvPr id="4" name="Rectangle 3"/>
          <p:cNvSpPr/>
          <p:nvPr/>
        </p:nvSpPr>
        <p:spPr>
          <a:xfrm>
            <a:off x="10886" y="21771"/>
            <a:ext cx="4484914" cy="77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2050" name="Picture 2" descr="MP9004444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48676" y="125999240"/>
            <a:ext cx="2987163" cy="2060046"/>
          </a:xfrm>
          <a:prstGeom prst="rect">
            <a:avLst/>
          </a:prstGeom>
          <a:solidFill>
            <a:srgbClr val="69676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pic>
      <p:pic>
        <p:nvPicPr>
          <p:cNvPr id="2051" name="Picture 3" descr="MP90044448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6580" y="31435040"/>
            <a:ext cx="11064240" cy="7630266"/>
          </a:xfrm>
          <a:prstGeom prst="rect">
            <a:avLst/>
          </a:prstGeom>
          <a:solidFill>
            <a:srgbClr val="69676D"/>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9C2D1"/>
                  </a:outerShdw>
                </a:effectLst>
              </a14:hiddenEffects>
            </a:ext>
          </a:extLst>
        </p:spPr>
      </p:pic>
      <p:sp>
        <p:nvSpPr>
          <p:cNvPr id="5" name="Slide Number Placeholder 4"/>
          <p:cNvSpPr>
            <a:spLocks noGrp="1"/>
          </p:cNvSpPr>
          <p:nvPr>
            <p:ph type="sldNum" sz="quarter" idx="12"/>
          </p:nvPr>
        </p:nvSpPr>
        <p:spPr/>
        <p:txBody>
          <a:bodyPr/>
          <a:lstStyle/>
          <a:p>
            <a:fld id="{1E318D8C-ED97-479F-B972-C64305119609}" type="slidenum">
              <a:rPr lang="en-US" smtClean="0"/>
              <a:t>9</a:t>
            </a:fld>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2602365014"/>
              </p:ext>
            </p:extLst>
          </p:nvPr>
        </p:nvGraphicFramePr>
        <p:xfrm>
          <a:off x="539024" y="381000"/>
          <a:ext cx="3428637" cy="2188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778578492"/>
              </p:ext>
            </p:extLst>
          </p:nvPr>
        </p:nvGraphicFramePr>
        <p:xfrm>
          <a:off x="576943" y="2819400"/>
          <a:ext cx="3352800" cy="1981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971959985"/>
              </p:ext>
            </p:extLst>
          </p:nvPr>
        </p:nvGraphicFramePr>
        <p:xfrm>
          <a:off x="195943" y="5181600"/>
          <a:ext cx="4114800" cy="24297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3869720021"/>
              </p:ext>
            </p:extLst>
          </p:nvPr>
        </p:nvGraphicFramePr>
        <p:xfrm>
          <a:off x="4495800" y="304800"/>
          <a:ext cx="5353050" cy="33757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ext uri="{D42A27DB-BD31-4B8C-83A1-F6EECF244321}">
                <p14:modId xmlns:p14="http://schemas.microsoft.com/office/powerpoint/2010/main" val="3489898031"/>
              </p:ext>
            </p:extLst>
          </p:nvPr>
        </p:nvGraphicFramePr>
        <p:xfrm>
          <a:off x="4648200" y="3918856"/>
          <a:ext cx="5090432" cy="372155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7844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i="1" dirty="0" smtClean="0">
            <a:latin typeface="Adobe Arabic" pitchFamily="18" charset="-78"/>
            <a:cs typeface="Adobe Arabic" pitchFamily="18" charset="-7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6287</TotalTime>
  <Words>4921</Words>
  <Application>Microsoft Office PowerPoint</Application>
  <PresentationFormat>Custom</PresentationFormat>
  <Paragraphs>642</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Rutledge</dc:creator>
  <cp:lastModifiedBy>Donna Rutledge</cp:lastModifiedBy>
  <cp:revision>1446</cp:revision>
  <cp:lastPrinted>2014-03-04T14:25:36Z</cp:lastPrinted>
  <dcterms:created xsi:type="dcterms:W3CDTF">2013-10-16T19:17:09Z</dcterms:created>
  <dcterms:modified xsi:type="dcterms:W3CDTF">2014-03-06T19:57:29Z</dcterms:modified>
</cp:coreProperties>
</file>